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2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815301" y="292785"/>
            <a:ext cx="7513396" cy="102298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918793" y="4274705"/>
            <a:ext cx="909896" cy="60809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44000" cy="1049655"/>
          </a:xfrm>
          <a:custGeom>
            <a:avLst/>
            <a:gdLst/>
            <a:ahLst/>
            <a:cxnLst/>
            <a:rect l="l" t="t" r="r" b="b"/>
            <a:pathLst>
              <a:path w="9144000" h="1049655">
                <a:moveTo>
                  <a:pt x="0" y="1049527"/>
                </a:moveTo>
                <a:lnTo>
                  <a:pt x="9144000" y="1049527"/>
                </a:lnTo>
                <a:lnTo>
                  <a:pt x="9144000" y="0"/>
                </a:lnTo>
                <a:lnTo>
                  <a:pt x="0" y="0"/>
                </a:lnTo>
                <a:lnTo>
                  <a:pt x="0" y="1049527"/>
                </a:lnTo>
                <a:close/>
              </a:path>
            </a:pathLst>
          </a:custGeom>
          <a:solidFill>
            <a:srgbClr val="25835B"/>
          </a:solidFill>
        </p:spPr>
        <p:txBody>
          <a:bodyPr wrap="square" lIns="0" tIns="0" rIns="0" bIns="0" rtlCol="0"/>
          <a:lstStyle/>
          <a:p>
            <a:endParaRPr/>
          </a:p>
        </p:txBody>
      </p:sp>
      <p:sp>
        <p:nvSpPr>
          <p:cNvPr id="18" name="bk object 18"/>
          <p:cNvSpPr/>
          <p:nvPr/>
        </p:nvSpPr>
        <p:spPr>
          <a:xfrm>
            <a:off x="8716077" y="202703"/>
            <a:ext cx="427990" cy="554355"/>
          </a:xfrm>
          <a:custGeom>
            <a:avLst/>
            <a:gdLst/>
            <a:ahLst/>
            <a:cxnLst/>
            <a:rect l="l" t="t" r="r" b="b"/>
            <a:pathLst>
              <a:path w="427990" h="554355">
                <a:moveTo>
                  <a:pt x="427926" y="0"/>
                </a:moveTo>
                <a:lnTo>
                  <a:pt x="346964" y="124078"/>
                </a:lnTo>
                <a:lnTo>
                  <a:pt x="300710" y="190436"/>
                </a:lnTo>
                <a:lnTo>
                  <a:pt x="248653" y="259689"/>
                </a:lnTo>
                <a:lnTo>
                  <a:pt x="193725" y="328955"/>
                </a:lnTo>
                <a:lnTo>
                  <a:pt x="135902" y="401091"/>
                </a:lnTo>
                <a:lnTo>
                  <a:pt x="0" y="554037"/>
                </a:lnTo>
                <a:lnTo>
                  <a:pt x="109867" y="507860"/>
                </a:lnTo>
                <a:lnTo>
                  <a:pt x="216852" y="458800"/>
                </a:lnTo>
                <a:lnTo>
                  <a:pt x="323824" y="406869"/>
                </a:lnTo>
                <a:lnTo>
                  <a:pt x="427926" y="357809"/>
                </a:lnTo>
                <a:lnTo>
                  <a:pt x="427926" y="0"/>
                </a:lnTo>
                <a:close/>
              </a:path>
            </a:pathLst>
          </a:custGeom>
          <a:solidFill>
            <a:srgbClr val="5B9F54"/>
          </a:solidFill>
        </p:spPr>
        <p:txBody>
          <a:bodyPr wrap="square" lIns="0" tIns="0" rIns="0" bIns="0" rtlCol="0"/>
          <a:lstStyle/>
          <a:p>
            <a:endParaRPr/>
          </a:p>
        </p:txBody>
      </p:sp>
      <p:sp>
        <p:nvSpPr>
          <p:cNvPr id="19" name="bk object 19"/>
          <p:cNvSpPr/>
          <p:nvPr/>
        </p:nvSpPr>
        <p:spPr>
          <a:xfrm>
            <a:off x="8405271" y="549537"/>
            <a:ext cx="739140" cy="500380"/>
          </a:xfrm>
          <a:custGeom>
            <a:avLst/>
            <a:gdLst/>
            <a:ahLst/>
            <a:cxnLst/>
            <a:rect l="l" t="t" r="r" b="b"/>
            <a:pathLst>
              <a:path w="739140" h="500380">
                <a:moveTo>
                  <a:pt x="738733" y="0"/>
                </a:moveTo>
                <a:lnTo>
                  <a:pt x="634441" y="49415"/>
                </a:lnTo>
                <a:lnTo>
                  <a:pt x="527253" y="101739"/>
                </a:lnTo>
                <a:lnTo>
                  <a:pt x="420065" y="151155"/>
                </a:lnTo>
                <a:lnTo>
                  <a:pt x="309981" y="197675"/>
                </a:lnTo>
                <a:lnTo>
                  <a:pt x="240449" y="270344"/>
                </a:lnTo>
                <a:lnTo>
                  <a:pt x="165125" y="345922"/>
                </a:lnTo>
                <a:lnTo>
                  <a:pt x="86906" y="421513"/>
                </a:lnTo>
                <a:lnTo>
                  <a:pt x="0" y="499986"/>
                </a:lnTo>
                <a:lnTo>
                  <a:pt x="738733" y="499986"/>
                </a:lnTo>
                <a:lnTo>
                  <a:pt x="738733" y="0"/>
                </a:lnTo>
                <a:close/>
              </a:path>
            </a:pathLst>
          </a:custGeom>
          <a:solidFill>
            <a:srgbClr val="79B034"/>
          </a:solidFill>
        </p:spPr>
        <p:txBody>
          <a:bodyPr wrap="square" lIns="0" tIns="0" rIns="0" bIns="0" rtlCol="0"/>
          <a:lstStyle/>
          <a:p>
            <a:endParaRPr/>
          </a:p>
        </p:txBody>
      </p:sp>
      <p:sp>
        <p:nvSpPr>
          <p:cNvPr id="20" name="bk object 20"/>
          <p:cNvSpPr/>
          <p:nvPr/>
        </p:nvSpPr>
        <p:spPr>
          <a:xfrm>
            <a:off x="7932310" y="747732"/>
            <a:ext cx="784225" cy="302260"/>
          </a:xfrm>
          <a:custGeom>
            <a:avLst/>
            <a:gdLst/>
            <a:ahLst/>
            <a:cxnLst/>
            <a:rect l="l" t="t" r="r" b="b"/>
            <a:pathLst>
              <a:path w="784225" h="302259">
                <a:moveTo>
                  <a:pt x="783767" y="0"/>
                </a:moveTo>
                <a:lnTo>
                  <a:pt x="595782" y="78346"/>
                </a:lnTo>
                <a:lnTo>
                  <a:pt x="0" y="301802"/>
                </a:lnTo>
                <a:lnTo>
                  <a:pt x="474306" y="301802"/>
                </a:lnTo>
                <a:lnTo>
                  <a:pt x="561073" y="223443"/>
                </a:lnTo>
                <a:lnTo>
                  <a:pt x="639165" y="147993"/>
                </a:lnTo>
                <a:lnTo>
                  <a:pt x="714349" y="72542"/>
                </a:lnTo>
                <a:lnTo>
                  <a:pt x="783767" y="0"/>
                </a:lnTo>
                <a:close/>
              </a:path>
            </a:pathLst>
          </a:custGeom>
          <a:solidFill>
            <a:srgbClr val="5B9F5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5B244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5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5B2441"/>
                </a:solidFill>
                <a:latin typeface="Arial"/>
                <a:cs typeface="Arial"/>
              </a:defRPr>
            </a:lvl1pPr>
          </a:lstStyle>
          <a:p>
            <a:endParaRPr/>
          </a:p>
        </p:txBody>
      </p:sp>
      <p:sp>
        <p:nvSpPr>
          <p:cNvPr id="3" name="Holder 3"/>
          <p:cNvSpPr>
            <a:spLocks noGrp="1"/>
          </p:cNvSpPr>
          <p:nvPr>
            <p:ph sz="half" idx="2"/>
          </p:nvPr>
        </p:nvSpPr>
        <p:spPr>
          <a:xfrm>
            <a:off x="390424" y="1422572"/>
            <a:ext cx="3809365" cy="2795270"/>
          </a:xfrm>
          <a:prstGeom prst="rect">
            <a:avLst/>
          </a:prstGeom>
        </p:spPr>
        <p:txBody>
          <a:bodyPr wrap="square" lIns="0" tIns="0" rIns="0" bIns="0">
            <a:spAutoFit/>
          </a:bodyPr>
          <a:lstStyle>
            <a:lvl1pPr>
              <a:defRPr sz="1800" b="1" i="0">
                <a:solidFill>
                  <a:srgbClr val="555CA7"/>
                </a:solidFill>
                <a:latin typeface="Arial"/>
                <a:cs typeface="Arial"/>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5B244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918793" y="4274705"/>
            <a:ext cx="909896" cy="608096"/>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14594" y="384731"/>
            <a:ext cx="4197350" cy="443865"/>
          </a:xfrm>
          <a:prstGeom prst="rect">
            <a:avLst/>
          </a:prstGeom>
        </p:spPr>
        <p:txBody>
          <a:bodyPr wrap="square" lIns="0" tIns="0" rIns="0" bIns="0">
            <a:spAutoFit/>
          </a:bodyPr>
          <a:lstStyle>
            <a:lvl1pPr>
              <a:defRPr sz="2800" b="1" i="0">
                <a:solidFill>
                  <a:srgbClr val="5B2441"/>
                </a:solidFill>
                <a:latin typeface="Arial"/>
                <a:cs typeface="Arial"/>
              </a:defRPr>
            </a:lvl1pPr>
          </a:lstStyle>
          <a:p>
            <a:endParaRPr/>
          </a:p>
        </p:txBody>
      </p:sp>
      <p:sp>
        <p:nvSpPr>
          <p:cNvPr id="3" name="Holder 3"/>
          <p:cNvSpPr>
            <a:spLocks noGrp="1"/>
          </p:cNvSpPr>
          <p:nvPr>
            <p:ph type="body" idx="1"/>
          </p:nvPr>
        </p:nvSpPr>
        <p:spPr>
          <a:xfrm>
            <a:off x="1733467" y="1442296"/>
            <a:ext cx="5677065" cy="2569210"/>
          </a:xfrm>
          <a:prstGeom prst="rect">
            <a:avLst/>
          </a:prstGeom>
        </p:spPr>
        <p:txBody>
          <a:bodyPr wrap="square" lIns="0" tIns="0" rIns="0" bIns="0">
            <a:spAutoFit/>
          </a:bodyPr>
          <a:lstStyle>
            <a:lvl1pPr>
              <a:defRPr sz="15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8/30/2018</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usaleep.nptoolkit.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10807" y="828814"/>
            <a:ext cx="8198065" cy="125673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13433" y="4382809"/>
            <a:ext cx="1554028" cy="7612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567463" y="1936902"/>
            <a:ext cx="2576535" cy="3207156"/>
          </a:xfrm>
          <a:prstGeom prst="rect">
            <a:avLst/>
          </a:prstGeom>
          <a:blipFill>
            <a:blip r:embed="rId4" cstate="print"/>
            <a:stretch>
              <a:fillRect/>
            </a:stretch>
          </a:blipFill>
        </p:spPr>
        <p:txBody>
          <a:bodyPr wrap="square" lIns="0" tIns="0" rIns="0" bIns="0" rtlCol="0"/>
          <a:lstStyle/>
          <a:p>
            <a:endParaRPr/>
          </a:p>
        </p:txBody>
      </p:sp>
      <p:sp>
        <p:nvSpPr>
          <p:cNvPr id="7" name="Title 6">
            <a:extLst>
              <a:ext uri="{FF2B5EF4-FFF2-40B4-BE49-F238E27FC236}">
                <a16:creationId xmlns:a16="http://schemas.microsoft.com/office/drawing/2014/main" id="{0E6FD993-5ADC-4950-B94E-2AFBB146A36C}"/>
              </a:ext>
            </a:extLst>
          </p:cNvPr>
          <p:cNvSpPr>
            <a:spLocks noGrp="1"/>
          </p:cNvSpPr>
          <p:nvPr>
            <p:ph type="title"/>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2722245" cy="382905"/>
          </a:xfrm>
          <a:prstGeom prst="rect">
            <a:avLst/>
          </a:prstGeom>
        </p:spPr>
        <p:txBody>
          <a:bodyPr vert="horz" wrap="square" lIns="0" tIns="0" rIns="0" bIns="0" rtlCol="0">
            <a:spAutoFit/>
          </a:bodyPr>
          <a:lstStyle/>
          <a:p>
            <a:pPr marL="12700">
              <a:lnSpc>
                <a:spcPct val="100000"/>
              </a:lnSpc>
            </a:pPr>
            <a:r>
              <a:rPr sz="2400" spc="20" dirty="0">
                <a:solidFill>
                  <a:srgbClr val="FFFFFF"/>
                </a:solidFill>
              </a:rPr>
              <a:t>Who </a:t>
            </a:r>
            <a:r>
              <a:rPr sz="2400" spc="10" dirty="0">
                <a:solidFill>
                  <a:srgbClr val="FFFFFF"/>
                </a:solidFill>
              </a:rPr>
              <a:t>Should</a:t>
            </a:r>
            <a:r>
              <a:rPr sz="2400" spc="-295" dirty="0">
                <a:solidFill>
                  <a:srgbClr val="FFFFFF"/>
                </a:solidFill>
              </a:rPr>
              <a:t> </a:t>
            </a:r>
            <a:r>
              <a:rPr sz="2400" spc="15" dirty="0">
                <a:solidFill>
                  <a:srgbClr val="FFFFFF"/>
                </a:solidFill>
              </a:rPr>
              <a:t>Know</a:t>
            </a:r>
            <a:endParaRPr sz="2400"/>
          </a:p>
        </p:txBody>
      </p:sp>
      <p:sp>
        <p:nvSpPr>
          <p:cNvPr id="3" name="object 3"/>
          <p:cNvSpPr txBox="1"/>
          <p:nvPr/>
        </p:nvSpPr>
        <p:spPr>
          <a:xfrm>
            <a:off x="2870998" y="1307595"/>
            <a:ext cx="2887980" cy="3575050"/>
          </a:xfrm>
          <a:prstGeom prst="rect">
            <a:avLst/>
          </a:prstGeom>
        </p:spPr>
        <p:txBody>
          <a:bodyPr vert="horz" wrap="square" lIns="0" tIns="0" rIns="0" bIns="0" rtlCol="0">
            <a:spAutoFit/>
          </a:bodyPr>
          <a:lstStyle/>
          <a:p>
            <a:pPr marL="269240" indent="-256540">
              <a:lnSpc>
                <a:spcPct val="100000"/>
              </a:lnSpc>
              <a:buSzPct val="112121"/>
              <a:buFont typeface="Arial"/>
              <a:buChar char="•"/>
              <a:tabLst>
                <a:tab pos="269240" algn="l"/>
                <a:tab pos="269875" algn="l"/>
              </a:tabLst>
            </a:pPr>
            <a:r>
              <a:rPr sz="1650" b="1" spc="5" dirty="0">
                <a:solidFill>
                  <a:srgbClr val="06080A"/>
                </a:solidFill>
                <a:latin typeface="Arial"/>
                <a:cs typeface="Arial"/>
              </a:rPr>
              <a:t>Administration</a:t>
            </a:r>
            <a:endParaRPr sz="1650" dirty="0">
              <a:latin typeface="Arial"/>
              <a:cs typeface="Arial"/>
            </a:endParaRPr>
          </a:p>
          <a:p>
            <a:pPr marL="269240" indent="-256540">
              <a:lnSpc>
                <a:spcPct val="100000"/>
              </a:lnSpc>
              <a:spcBef>
                <a:spcPts val="1425"/>
              </a:spcBef>
              <a:buSzPct val="112121"/>
              <a:buFont typeface="Arial"/>
              <a:buChar char="•"/>
              <a:tabLst>
                <a:tab pos="269240" algn="l"/>
                <a:tab pos="269875" algn="l"/>
              </a:tabLst>
            </a:pPr>
            <a:r>
              <a:rPr sz="1650" b="1" spc="10" dirty="0">
                <a:solidFill>
                  <a:srgbClr val="06080A"/>
                </a:solidFill>
                <a:latin typeface="Arial"/>
                <a:cs typeface="Arial"/>
              </a:rPr>
              <a:t>Local</a:t>
            </a:r>
            <a:r>
              <a:rPr sz="1650" b="1" spc="-125" dirty="0">
                <a:solidFill>
                  <a:srgbClr val="06080A"/>
                </a:solidFill>
                <a:latin typeface="Arial"/>
                <a:cs typeface="Arial"/>
              </a:rPr>
              <a:t> </a:t>
            </a:r>
            <a:r>
              <a:rPr sz="1650" b="1" dirty="0">
                <a:solidFill>
                  <a:srgbClr val="06080A"/>
                </a:solidFill>
                <a:latin typeface="Arial"/>
                <a:cs typeface="Arial"/>
              </a:rPr>
              <a:t>Health</a:t>
            </a:r>
            <a:endParaRPr sz="1650" dirty="0">
              <a:latin typeface="Arial"/>
              <a:cs typeface="Arial"/>
            </a:endParaRPr>
          </a:p>
          <a:p>
            <a:pPr marL="440055" lvl="1" indent="-170815">
              <a:lnSpc>
                <a:spcPct val="100000"/>
              </a:lnSpc>
              <a:spcBef>
                <a:spcPts val="1090"/>
              </a:spcBef>
              <a:buSzPct val="117241"/>
              <a:buFont typeface="Arial"/>
              <a:buChar char="•"/>
              <a:tabLst>
                <a:tab pos="440690" algn="l"/>
              </a:tabLst>
            </a:pPr>
            <a:r>
              <a:rPr sz="1450" b="1" i="1" spc="15" dirty="0">
                <a:solidFill>
                  <a:srgbClr val="06080A"/>
                </a:solidFill>
                <a:latin typeface="Arial"/>
                <a:cs typeface="Arial"/>
              </a:rPr>
              <a:t>State </a:t>
            </a:r>
            <a:r>
              <a:rPr sz="1450" b="1" i="1" spc="20" dirty="0">
                <a:solidFill>
                  <a:srgbClr val="06080A"/>
                </a:solidFill>
                <a:latin typeface="Arial"/>
                <a:cs typeface="Arial"/>
              </a:rPr>
              <a:t>and</a:t>
            </a:r>
            <a:r>
              <a:rPr sz="1450" b="1" i="1" spc="-25" dirty="0">
                <a:solidFill>
                  <a:srgbClr val="06080A"/>
                </a:solidFill>
                <a:latin typeface="Arial"/>
                <a:cs typeface="Arial"/>
              </a:rPr>
              <a:t> </a:t>
            </a:r>
            <a:r>
              <a:rPr sz="1450" b="1" i="1" spc="15" dirty="0">
                <a:solidFill>
                  <a:srgbClr val="06080A"/>
                </a:solidFill>
                <a:latin typeface="Arial"/>
                <a:cs typeface="Arial"/>
              </a:rPr>
              <a:t>Local</a:t>
            </a:r>
            <a:endParaRPr sz="1450" dirty="0">
              <a:latin typeface="Arial"/>
              <a:cs typeface="Arial"/>
            </a:endParaRPr>
          </a:p>
          <a:p>
            <a:pPr marL="269240" indent="-256540">
              <a:lnSpc>
                <a:spcPct val="100000"/>
              </a:lnSpc>
              <a:spcBef>
                <a:spcPts val="895"/>
              </a:spcBef>
              <a:buSzPct val="112121"/>
              <a:buFont typeface="Arial"/>
              <a:buChar char="•"/>
              <a:tabLst>
                <a:tab pos="269240" algn="l"/>
                <a:tab pos="269875" algn="l"/>
              </a:tabLst>
            </a:pPr>
            <a:r>
              <a:rPr sz="1650" b="1" spc="10" dirty="0">
                <a:solidFill>
                  <a:srgbClr val="06080A"/>
                </a:solidFill>
                <a:latin typeface="Arial"/>
                <a:cs typeface="Arial"/>
              </a:rPr>
              <a:t>Chronic</a:t>
            </a:r>
            <a:r>
              <a:rPr sz="1650" b="1" spc="-135" dirty="0">
                <a:solidFill>
                  <a:srgbClr val="06080A"/>
                </a:solidFill>
                <a:latin typeface="Arial"/>
                <a:cs typeface="Arial"/>
              </a:rPr>
              <a:t> </a:t>
            </a:r>
            <a:r>
              <a:rPr sz="1650" b="1" dirty="0">
                <a:solidFill>
                  <a:srgbClr val="06080A"/>
                </a:solidFill>
                <a:latin typeface="Arial"/>
                <a:cs typeface="Arial"/>
              </a:rPr>
              <a:t>Disease</a:t>
            </a:r>
            <a:endParaRPr sz="1650" dirty="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spc="5" dirty="0">
                <a:solidFill>
                  <a:srgbClr val="06080A"/>
                </a:solidFill>
                <a:latin typeface="Arial"/>
                <a:cs typeface="Arial"/>
              </a:rPr>
              <a:t>Family </a:t>
            </a:r>
            <a:r>
              <a:rPr sz="1650" b="1" dirty="0">
                <a:solidFill>
                  <a:srgbClr val="06080A"/>
                </a:solidFill>
                <a:latin typeface="Arial"/>
                <a:cs typeface="Arial"/>
              </a:rPr>
              <a:t>Health</a:t>
            </a:r>
            <a:r>
              <a:rPr sz="1650" b="1" spc="-160" dirty="0">
                <a:solidFill>
                  <a:srgbClr val="06080A"/>
                </a:solidFill>
                <a:latin typeface="Arial"/>
                <a:cs typeface="Arial"/>
              </a:rPr>
              <a:t> </a:t>
            </a:r>
            <a:r>
              <a:rPr sz="1650" b="1" spc="-5" dirty="0">
                <a:solidFill>
                  <a:srgbClr val="06080A"/>
                </a:solidFill>
                <a:latin typeface="Arial"/>
                <a:cs typeface="Arial"/>
              </a:rPr>
              <a:t>Services</a:t>
            </a:r>
            <a:endParaRPr sz="1650" dirty="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spc="10" dirty="0">
                <a:solidFill>
                  <a:srgbClr val="06080A"/>
                </a:solidFill>
                <a:latin typeface="Arial"/>
                <a:cs typeface="Arial"/>
              </a:rPr>
              <a:t>Life Course</a:t>
            </a:r>
            <a:r>
              <a:rPr sz="1650" b="1" spc="-195" dirty="0">
                <a:solidFill>
                  <a:srgbClr val="06080A"/>
                </a:solidFill>
                <a:latin typeface="Arial"/>
                <a:cs typeface="Arial"/>
              </a:rPr>
              <a:t> </a:t>
            </a:r>
            <a:r>
              <a:rPr sz="1650" b="1" spc="10" dirty="0">
                <a:solidFill>
                  <a:srgbClr val="06080A"/>
                </a:solidFill>
                <a:latin typeface="Arial"/>
                <a:cs typeface="Arial"/>
              </a:rPr>
              <a:t>Epidemiology</a:t>
            </a:r>
            <a:endParaRPr sz="1650" dirty="0">
              <a:latin typeface="Arial"/>
              <a:cs typeface="Arial"/>
            </a:endParaRPr>
          </a:p>
          <a:p>
            <a:pPr marL="269240" indent="-256540">
              <a:lnSpc>
                <a:spcPct val="100000"/>
              </a:lnSpc>
              <a:spcBef>
                <a:spcPts val="1425"/>
              </a:spcBef>
              <a:buSzPct val="112121"/>
              <a:buFont typeface="Arial"/>
              <a:buChar char="•"/>
              <a:tabLst>
                <a:tab pos="269240" algn="l"/>
                <a:tab pos="269875" algn="l"/>
              </a:tabLst>
            </a:pPr>
            <a:r>
              <a:rPr sz="1650" b="1" spc="5" dirty="0">
                <a:solidFill>
                  <a:srgbClr val="06080A"/>
                </a:solidFill>
                <a:latin typeface="Arial"/>
                <a:cs typeface="Arial"/>
              </a:rPr>
              <a:t>Medicaid</a:t>
            </a:r>
            <a:endParaRPr sz="1650" dirty="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spc="5" dirty="0">
                <a:solidFill>
                  <a:srgbClr val="06080A"/>
                </a:solidFill>
                <a:latin typeface="Arial"/>
                <a:cs typeface="Arial"/>
              </a:rPr>
              <a:t>Communications</a:t>
            </a:r>
            <a:endParaRPr sz="1650" dirty="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spc="5" dirty="0">
                <a:solidFill>
                  <a:srgbClr val="06080A"/>
                </a:solidFill>
                <a:latin typeface="Arial"/>
                <a:cs typeface="Arial"/>
              </a:rPr>
              <a:t>Environmental</a:t>
            </a:r>
            <a:r>
              <a:rPr sz="1650" b="1" spc="-180" dirty="0">
                <a:solidFill>
                  <a:srgbClr val="06080A"/>
                </a:solidFill>
                <a:latin typeface="Arial"/>
                <a:cs typeface="Arial"/>
              </a:rPr>
              <a:t> </a:t>
            </a:r>
            <a:r>
              <a:rPr sz="1650" b="1" spc="10" dirty="0">
                <a:solidFill>
                  <a:srgbClr val="06080A"/>
                </a:solidFill>
                <a:latin typeface="Arial"/>
                <a:cs typeface="Arial"/>
              </a:rPr>
              <a:t>Quality</a:t>
            </a:r>
            <a:endParaRPr sz="1650" dirty="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15</a:t>
            </a:r>
            <a:endParaRPr sz="85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6552" y="94589"/>
            <a:ext cx="5914390" cy="1176020"/>
          </a:xfrm>
          <a:custGeom>
            <a:avLst/>
            <a:gdLst/>
            <a:ahLst/>
            <a:cxnLst/>
            <a:rect l="l" t="t" r="r" b="b"/>
            <a:pathLst>
              <a:path w="5914390" h="1176020">
                <a:moveTo>
                  <a:pt x="0" y="0"/>
                </a:moveTo>
                <a:lnTo>
                  <a:pt x="5914326" y="0"/>
                </a:lnTo>
                <a:lnTo>
                  <a:pt x="5914326" y="1175651"/>
                </a:lnTo>
                <a:lnTo>
                  <a:pt x="0" y="1175651"/>
                </a:lnTo>
                <a:lnTo>
                  <a:pt x="0" y="0"/>
                </a:lnTo>
                <a:close/>
              </a:path>
            </a:pathLst>
          </a:custGeom>
          <a:solidFill>
            <a:srgbClr val="0070C0"/>
          </a:solidFill>
        </p:spPr>
        <p:txBody>
          <a:bodyPr wrap="square" lIns="0" tIns="0" rIns="0" bIns="0" rtlCol="0"/>
          <a:lstStyle/>
          <a:p>
            <a:endParaRPr/>
          </a:p>
        </p:txBody>
      </p:sp>
      <p:sp>
        <p:nvSpPr>
          <p:cNvPr id="3" name="object 3"/>
          <p:cNvSpPr txBox="1">
            <a:spLocks noGrp="1"/>
          </p:cNvSpPr>
          <p:nvPr>
            <p:ph type="title"/>
          </p:nvPr>
        </p:nvSpPr>
        <p:spPr>
          <a:xfrm>
            <a:off x="2572960" y="309622"/>
            <a:ext cx="3924935" cy="750570"/>
          </a:xfrm>
          <a:prstGeom prst="rect">
            <a:avLst/>
          </a:prstGeom>
        </p:spPr>
        <p:txBody>
          <a:bodyPr vert="horz" wrap="square" lIns="0" tIns="0" rIns="0" bIns="0" rtlCol="0">
            <a:spAutoFit/>
          </a:bodyPr>
          <a:lstStyle/>
          <a:p>
            <a:pPr marL="917575" marR="5080" indent="-905510">
              <a:lnSpc>
                <a:spcPts val="2910"/>
              </a:lnSpc>
            </a:pPr>
            <a:r>
              <a:rPr sz="2700" spc="-15" dirty="0">
                <a:solidFill>
                  <a:srgbClr val="FFFFFF"/>
                </a:solidFill>
              </a:rPr>
              <a:t>Michigan’s Local </a:t>
            </a:r>
            <a:r>
              <a:rPr sz="2700" spc="-10" dirty="0">
                <a:solidFill>
                  <a:srgbClr val="FFFFFF"/>
                </a:solidFill>
              </a:rPr>
              <a:t>Health  Departments</a:t>
            </a:r>
            <a:endParaRPr sz="2700"/>
          </a:p>
        </p:txBody>
      </p:sp>
      <p:sp>
        <p:nvSpPr>
          <p:cNvPr id="4" name="object 4"/>
          <p:cNvSpPr txBox="1"/>
          <p:nvPr/>
        </p:nvSpPr>
        <p:spPr>
          <a:xfrm>
            <a:off x="1563968" y="1426536"/>
            <a:ext cx="5874385" cy="3386454"/>
          </a:xfrm>
          <a:prstGeom prst="rect">
            <a:avLst/>
          </a:prstGeom>
        </p:spPr>
        <p:txBody>
          <a:bodyPr vert="horz" wrap="square" lIns="0" tIns="0" rIns="0" bIns="0" rtlCol="0">
            <a:spAutoFit/>
          </a:bodyPr>
          <a:lstStyle/>
          <a:p>
            <a:pPr marL="12700" marR="6350">
              <a:lnSpc>
                <a:spcPts val="1770"/>
              </a:lnSpc>
            </a:pPr>
            <a:r>
              <a:rPr sz="1650" b="1" spc="5" dirty="0">
                <a:solidFill>
                  <a:srgbClr val="06080A"/>
                </a:solidFill>
                <a:latin typeface="Arial"/>
                <a:cs typeface="Arial"/>
              </a:rPr>
              <a:t>32</a:t>
            </a:r>
            <a:r>
              <a:rPr sz="1650" b="1" spc="-40" dirty="0">
                <a:solidFill>
                  <a:srgbClr val="06080A"/>
                </a:solidFill>
                <a:latin typeface="Arial"/>
                <a:cs typeface="Arial"/>
              </a:rPr>
              <a:t> </a:t>
            </a:r>
            <a:r>
              <a:rPr sz="1650" b="1" spc="5" dirty="0">
                <a:solidFill>
                  <a:srgbClr val="06080A"/>
                </a:solidFill>
                <a:latin typeface="Arial"/>
                <a:cs typeface="Arial"/>
              </a:rPr>
              <a:t>single</a:t>
            </a:r>
            <a:r>
              <a:rPr sz="1650" b="1" spc="-40" dirty="0">
                <a:solidFill>
                  <a:srgbClr val="06080A"/>
                </a:solidFill>
                <a:latin typeface="Arial"/>
                <a:cs typeface="Arial"/>
              </a:rPr>
              <a:t> </a:t>
            </a:r>
            <a:r>
              <a:rPr sz="1650" b="1" spc="10" dirty="0">
                <a:solidFill>
                  <a:srgbClr val="06080A"/>
                </a:solidFill>
                <a:latin typeface="Arial"/>
                <a:cs typeface="Arial"/>
              </a:rPr>
              <a:t>county,</a:t>
            </a:r>
            <a:r>
              <a:rPr sz="1650" b="1" spc="-75" dirty="0">
                <a:solidFill>
                  <a:srgbClr val="06080A"/>
                </a:solidFill>
                <a:latin typeface="Arial"/>
                <a:cs typeface="Arial"/>
              </a:rPr>
              <a:t> </a:t>
            </a:r>
            <a:r>
              <a:rPr sz="1650" b="1" spc="5" dirty="0">
                <a:solidFill>
                  <a:srgbClr val="06080A"/>
                </a:solidFill>
                <a:latin typeface="Arial"/>
                <a:cs typeface="Arial"/>
              </a:rPr>
              <a:t>12</a:t>
            </a:r>
            <a:r>
              <a:rPr sz="1650" b="1" spc="-40" dirty="0">
                <a:solidFill>
                  <a:srgbClr val="06080A"/>
                </a:solidFill>
                <a:latin typeface="Arial"/>
                <a:cs typeface="Arial"/>
              </a:rPr>
              <a:t> </a:t>
            </a:r>
            <a:r>
              <a:rPr sz="1650" b="1" spc="5" dirty="0">
                <a:solidFill>
                  <a:srgbClr val="06080A"/>
                </a:solidFill>
                <a:latin typeface="Arial"/>
                <a:cs typeface="Arial"/>
              </a:rPr>
              <a:t>district</a:t>
            </a:r>
            <a:r>
              <a:rPr sz="1650" b="1" spc="-60" dirty="0">
                <a:solidFill>
                  <a:srgbClr val="06080A"/>
                </a:solidFill>
                <a:latin typeface="Arial"/>
                <a:cs typeface="Arial"/>
              </a:rPr>
              <a:t> </a:t>
            </a:r>
            <a:r>
              <a:rPr sz="1650" b="1" spc="5" dirty="0">
                <a:solidFill>
                  <a:srgbClr val="06080A"/>
                </a:solidFill>
                <a:latin typeface="Arial"/>
                <a:cs typeface="Arial"/>
              </a:rPr>
              <a:t>(i.e.</a:t>
            </a:r>
            <a:r>
              <a:rPr sz="1650" b="1" dirty="0">
                <a:solidFill>
                  <a:srgbClr val="06080A"/>
                </a:solidFill>
                <a:latin typeface="Arial"/>
                <a:cs typeface="Arial"/>
              </a:rPr>
              <a:t> </a:t>
            </a:r>
            <a:r>
              <a:rPr sz="1650" b="1" spc="5" dirty="0">
                <a:solidFill>
                  <a:srgbClr val="06080A"/>
                </a:solidFill>
                <a:latin typeface="Arial"/>
                <a:cs typeface="Arial"/>
              </a:rPr>
              <a:t>multi-county)</a:t>
            </a:r>
            <a:r>
              <a:rPr sz="1650" b="1" spc="-95" dirty="0">
                <a:solidFill>
                  <a:srgbClr val="06080A"/>
                </a:solidFill>
                <a:latin typeface="Arial"/>
                <a:cs typeface="Arial"/>
              </a:rPr>
              <a:t> </a:t>
            </a:r>
            <a:r>
              <a:rPr sz="1650" b="1" spc="10" dirty="0">
                <a:solidFill>
                  <a:srgbClr val="06080A"/>
                </a:solidFill>
                <a:latin typeface="Arial"/>
                <a:cs typeface="Arial"/>
              </a:rPr>
              <a:t>and</a:t>
            </a:r>
            <a:r>
              <a:rPr sz="1650" b="1" spc="-25" dirty="0">
                <a:solidFill>
                  <a:srgbClr val="06080A"/>
                </a:solidFill>
                <a:latin typeface="Arial"/>
                <a:cs typeface="Arial"/>
              </a:rPr>
              <a:t> </a:t>
            </a:r>
            <a:r>
              <a:rPr sz="1650" b="1" spc="15" dirty="0">
                <a:solidFill>
                  <a:srgbClr val="06080A"/>
                </a:solidFill>
                <a:latin typeface="Arial"/>
                <a:cs typeface="Arial"/>
              </a:rPr>
              <a:t>one</a:t>
            </a:r>
            <a:r>
              <a:rPr sz="1650" b="1" spc="-40" dirty="0">
                <a:solidFill>
                  <a:srgbClr val="06080A"/>
                </a:solidFill>
                <a:latin typeface="Arial"/>
                <a:cs typeface="Arial"/>
              </a:rPr>
              <a:t> </a:t>
            </a:r>
            <a:r>
              <a:rPr sz="1650" b="1" spc="5" dirty="0">
                <a:solidFill>
                  <a:srgbClr val="06080A"/>
                </a:solidFill>
                <a:latin typeface="Arial"/>
                <a:cs typeface="Arial"/>
              </a:rPr>
              <a:t>city  health </a:t>
            </a:r>
            <a:r>
              <a:rPr sz="1650" b="1" spc="10" dirty="0">
                <a:solidFill>
                  <a:srgbClr val="06080A"/>
                </a:solidFill>
                <a:latin typeface="Arial"/>
                <a:cs typeface="Arial"/>
              </a:rPr>
              <a:t>department </a:t>
            </a:r>
            <a:r>
              <a:rPr sz="1650" b="1" spc="5" dirty="0">
                <a:solidFill>
                  <a:srgbClr val="06080A"/>
                </a:solidFill>
                <a:latin typeface="Arial"/>
                <a:cs typeface="Arial"/>
              </a:rPr>
              <a:t>(Detroit) </a:t>
            </a:r>
            <a:r>
              <a:rPr sz="1650" b="1" dirty="0">
                <a:solidFill>
                  <a:srgbClr val="06080A"/>
                </a:solidFill>
                <a:latin typeface="Arial"/>
                <a:cs typeface="Arial"/>
              </a:rPr>
              <a:t>collectively covering  </a:t>
            </a:r>
            <a:r>
              <a:rPr sz="1650" b="1" spc="5" dirty="0">
                <a:solidFill>
                  <a:srgbClr val="06080A"/>
                </a:solidFill>
                <a:latin typeface="Arial"/>
                <a:cs typeface="Arial"/>
              </a:rPr>
              <a:t>Michigan’s 83</a:t>
            </a:r>
            <a:r>
              <a:rPr sz="1650" b="1" spc="-180" dirty="0">
                <a:solidFill>
                  <a:srgbClr val="06080A"/>
                </a:solidFill>
                <a:latin typeface="Arial"/>
                <a:cs typeface="Arial"/>
              </a:rPr>
              <a:t> </a:t>
            </a:r>
            <a:r>
              <a:rPr sz="1650" b="1" spc="10" dirty="0">
                <a:solidFill>
                  <a:srgbClr val="06080A"/>
                </a:solidFill>
                <a:latin typeface="Arial"/>
                <a:cs typeface="Arial"/>
              </a:rPr>
              <a:t>counties.</a:t>
            </a:r>
            <a:endParaRPr sz="1650">
              <a:latin typeface="Arial"/>
              <a:cs typeface="Arial"/>
            </a:endParaRPr>
          </a:p>
          <a:p>
            <a:pPr marL="12700">
              <a:lnSpc>
                <a:spcPct val="100000"/>
              </a:lnSpc>
              <a:spcBef>
                <a:spcPts val="1185"/>
              </a:spcBef>
            </a:pPr>
            <a:r>
              <a:rPr sz="1650" b="1" spc="5" dirty="0">
                <a:solidFill>
                  <a:srgbClr val="06080A"/>
                </a:solidFill>
                <a:latin typeface="Arial"/>
                <a:cs typeface="Arial"/>
              </a:rPr>
              <a:t>Delegated </a:t>
            </a:r>
            <a:r>
              <a:rPr sz="1650" b="1" spc="-5" dirty="0">
                <a:solidFill>
                  <a:srgbClr val="06080A"/>
                </a:solidFill>
                <a:latin typeface="Arial"/>
                <a:cs typeface="Arial"/>
              </a:rPr>
              <a:t>MDHHS </a:t>
            </a:r>
            <a:r>
              <a:rPr sz="1650" b="1" spc="10" dirty="0">
                <a:solidFill>
                  <a:srgbClr val="06080A"/>
                </a:solidFill>
                <a:latin typeface="Arial"/>
                <a:cs typeface="Arial"/>
              </a:rPr>
              <a:t>authority for </a:t>
            </a:r>
            <a:r>
              <a:rPr sz="1650" b="1" spc="5" dirty="0">
                <a:solidFill>
                  <a:srgbClr val="06080A"/>
                </a:solidFill>
                <a:latin typeface="Arial"/>
                <a:cs typeface="Arial"/>
              </a:rPr>
              <a:t>Public </a:t>
            </a:r>
            <a:r>
              <a:rPr sz="1650" b="1" dirty="0">
                <a:solidFill>
                  <a:srgbClr val="06080A"/>
                </a:solidFill>
                <a:latin typeface="Arial"/>
                <a:cs typeface="Arial"/>
              </a:rPr>
              <a:t>Health</a:t>
            </a:r>
            <a:r>
              <a:rPr sz="1650" b="1" spc="-315" dirty="0">
                <a:solidFill>
                  <a:srgbClr val="06080A"/>
                </a:solidFill>
                <a:latin typeface="Arial"/>
                <a:cs typeface="Arial"/>
              </a:rPr>
              <a:t> </a:t>
            </a:r>
            <a:r>
              <a:rPr sz="1650" b="1" spc="10" dirty="0">
                <a:solidFill>
                  <a:srgbClr val="06080A"/>
                </a:solidFill>
                <a:latin typeface="Arial"/>
                <a:cs typeface="Arial"/>
              </a:rPr>
              <a:t>Code.</a:t>
            </a:r>
            <a:endParaRPr sz="1650">
              <a:latin typeface="Arial"/>
              <a:cs typeface="Arial"/>
            </a:endParaRPr>
          </a:p>
          <a:p>
            <a:pPr marL="12700" marR="570865">
              <a:lnSpc>
                <a:spcPts val="1770"/>
              </a:lnSpc>
              <a:spcBef>
                <a:spcPts val="1440"/>
              </a:spcBef>
            </a:pPr>
            <a:r>
              <a:rPr sz="1650" b="1" spc="5" dirty="0">
                <a:solidFill>
                  <a:srgbClr val="06080A"/>
                </a:solidFill>
                <a:latin typeface="Arial"/>
                <a:cs typeface="Arial"/>
              </a:rPr>
              <a:t>Legally</a:t>
            </a:r>
            <a:r>
              <a:rPr sz="1650" b="1" spc="-80" dirty="0">
                <a:solidFill>
                  <a:srgbClr val="06080A"/>
                </a:solidFill>
                <a:latin typeface="Arial"/>
                <a:cs typeface="Arial"/>
              </a:rPr>
              <a:t> </a:t>
            </a:r>
            <a:r>
              <a:rPr sz="1650" b="1" spc="5" dirty="0">
                <a:solidFill>
                  <a:srgbClr val="06080A"/>
                </a:solidFill>
                <a:latin typeface="Arial"/>
                <a:cs typeface="Arial"/>
              </a:rPr>
              <a:t>required</a:t>
            </a:r>
            <a:r>
              <a:rPr sz="1650" b="1" spc="-30" dirty="0">
                <a:solidFill>
                  <a:srgbClr val="06080A"/>
                </a:solidFill>
                <a:latin typeface="Arial"/>
                <a:cs typeface="Arial"/>
              </a:rPr>
              <a:t> </a:t>
            </a:r>
            <a:r>
              <a:rPr sz="1650" b="1" spc="10" dirty="0">
                <a:solidFill>
                  <a:srgbClr val="06080A"/>
                </a:solidFill>
                <a:latin typeface="Arial"/>
                <a:cs typeface="Arial"/>
              </a:rPr>
              <a:t>to</a:t>
            </a:r>
            <a:r>
              <a:rPr sz="1650" b="1" spc="-30" dirty="0">
                <a:solidFill>
                  <a:srgbClr val="06080A"/>
                </a:solidFill>
                <a:latin typeface="Arial"/>
                <a:cs typeface="Arial"/>
              </a:rPr>
              <a:t> </a:t>
            </a:r>
            <a:r>
              <a:rPr sz="1650" b="1" spc="-5" dirty="0">
                <a:solidFill>
                  <a:srgbClr val="06080A"/>
                </a:solidFill>
                <a:latin typeface="Arial"/>
                <a:cs typeface="Arial"/>
              </a:rPr>
              <a:t>have</a:t>
            </a:r>
            <a:r>
              <a:rPr sz="1650" b="1" spc="-45" dirty="0">
                <a:solidFill>
                  <a:srgbClr val="06080A"/>
                </a:solidFill>
                <a:latin typeface="Arial"/>
                <a:cs typeface="Arial"/>
              </a:rPr>
              <a:t> </a:t>
            </a:r>
            <a:r>
              <a:rPr sz="1650" b="1" spc="5" dirty="0">
                <a:solidFill>
                  <a:srgbClr val="06080A"/>
                </a:solidFill>
                <a:latin typeface="Arial"/>
                <a:cs typeface="Arial"/>
              </a:rPr>
              <a:t>a</a:t>
            </a:r>
            <a:r>
              <a:rPr sz="1650" b="1" spc="-10" dirty="0">
                <a:solidFill>
                  <a:srgbClr val="06080A"/>
                </a:solidFill>
                <a:latin typeface="Arial"/>
                <a:cs typeface="Arial"/>
              </a:rPr>
              <a:t> </a:t>
            </a:r>
            <a:r>
              <a:rPr sz="1650" b="1" dirty="0">
                <a:solidFill>
                  <a:srgbClr val="06080A"/>
                </a:solidFill>
                <a:latin typeface="Arial"/>
                <a:cs typeface="Arial"/>
              </a:rPr>
              <a:t>Health</a:t>
            </a:r>
            <a:r>
              <a:rPr sz="1650" b="1" spc="-30" dirty="0">
                <a:solidFill>
                  <a:srgbClr val="06080A"/>
                </a:solidFill>
                <a:latin typeface="Arial"/>
                <a:cs typeface="Arial"/>
              </a:rPr>
              <a:t> </a:t>
            </a:r>
            <a:r>
              <a:rPr sz="1650" b="1" spc="10" dirty="0">
                <a:solidFill>
                  <a:srgbClr val="06080A"/>
                </a:solidFill>
                <a:latin typeface="Arial"/>
                <a:cs typeface="Arial"/>
              </a:rPr>
              <a:t>Officer</a:t>
            </a:r>
            <a:r>
              <a:rPr sz="1650" b="1" spc="-85" dirty="0">
                <a:solidFill>
                  <a:srgbClr val="06080A"/>
                </a:solidFill>
                <a:latin typeface="Arial"/>
                <a:cs typeface="Arial"/>
              </a:rPr>
              <a:t> </a:t>
            </a:r>
            <a:r>
              <a:rPr sz="1650" b="1" spc="10" dirty="0">
                <a:solidFill>
                  <a:srgbClr val="06080A"/>
                </a:solidFill>
                <a:latin typeface="Arial"/>
                <a:cs typeface="Arial"/>
              </a:rPr>
              <a:t>and</a:t>
            </a:r>
            <a:r>
              <a:rPr sz="1650" b="1" spc="-30" dirty="0">
                <a:solidFill>
                  <a:srgbClr val="06080A"/>
                </a:solidFill>
                <a:latin typeface="Arial"/>
                <a:cs typeface="Arial"/>
              </a:rPr>
              <a:t> </a:t>
            </a:r>
            <a:r>
              <a:rPr sz="1650" b="1" spc="5" dirty="0">
                <a:solidFill>
                  <a:srgbClr val="06080A"/>
                </a:solidFill>
                <a:latin typeface="Arial"/>
                <a:cs typeface="Arial"/>
              </a:rPr>
              <a:t>Medical  Director </a:t>
            </a:r>
            <a:r>
              <a:rPr sz="1650" b="1" spc="10" dirty="0">
                <a:solidFill>
                  <a:srgbClr val="06080A"/>
                </a:solidFill>
                <a:latin typeface="Arial"/>
                <a:cs typeface="Arial"/>
              </a:rPr>
              <a:t>(may </a:t>
            </a:r>
            <a:r>
              <a:rPr sz="1650" b="1" spc="15" dirty="0">
                <a:solidFill>
                  <a:srgbClr val="06080A"/>
                </a:solidFill>
                <a:latin typeface="Arial"/>
                <a:cs typeface="Arial"/>
              </a:rPr>
              <a:t>be </a:t>
            </a:r>
            <a:r>
              <a:rPr sz="1650" b="1" spc="5" dirty="0">
                <a:solidFill>
                  <a:srgbClr val="06080A"/>
                </a:solidFill>
                <a:latin typeface="Arial"/>
                <a:cs typeface="Arial"/>
              </a:rPr>
              <a:t>same</a:t>
            </a:r>
            <a:r>
              <a:rPr sz="1650" b="1" spc="-315" dirty="0">
                <a:solidFill>
                  <a:srgbClr val="06080A"/>
                </a:solidFill>
                <a:latin typeface="Arial"/>
                <a:cs typeface="Arial"/>
              </a:rPr>
              <a:t> </a:t>
            </a:r>
            <a:r>
              <a:rPr sz="1650" b="1" spc="10" dirty="0">
                <a:solidFill>
                  <a:srgbClr val="06080A"/>
                </a:solidFill>
                <a:latin typeface="Arial"/>
                <a:cs typeface="Arial"/>
              </a:rPr>
              <a:t>person).</a:t>
            </a:r>
            <a:endParaRPr sz="1650">
              <a:latin typeface="Arial"/>
              <a:cs typeface="Arial"/>
            </a:endParaRPr>
          </a:p>
          <a:p>
            <a:pPr marL="12700">
              <a:lnSpc>
                <a:spcPct val="100000"/>
              </a:lnSpc>
              <a:spcBef>
                <a:spcPts val="1185"/>
              </a:spcBef>
            </a:pPr>
            <a:r>
              <a:rPr sz="1650" b="1" dirty="0">
                <a:solidFill>
                  <a:srgbClr val="06080A"/>
                </a:solidFill>
                <a:latin typeface="Arial"/>
                <a:cs typeface="Arial"/>
              </a:rPr>
              <a:t>Vary</a:t>
            </a:r>
            <a:r>
              <a:rPr sz="1650" b="1" spc="-35" dirty="0">
                <a:solidFill>
                  <a:srgbClr val="06080A"/>
                </a:solidFill>
                <a:latin typeface="Arial"/>
                <a:cs typeface="Arial"/>
              </a:rPr>
              <a:t> </a:t>
            </a:r>
            <a:r>
              <a:rPr sz="1650" b="1" spc="5" dirty="0">
                <a:solidFill>
                  <a:srgbClr val="06080A"/>
                </a:solidFill>
                <a:latin typeface="Arial"/>
                <a:cs typeface="Arial"/>
              </a:rPr>
              <a:t>in</a:t>
            </a:r>
            <a:r>
              <a:rPr sz="1650" b="1" spc="15" dirty="0">
                <a:solidFill>
                  <a:srgbClr val="06080A"/>
                </a:solidFill>
                <a:latin typeface="Arial"/>
                <a:cs typeface="Arial"/>
              </a:rPr>
              <a:t> </a:t>
            </a:r>
            <a:r>
              <a:rPr sz="1650" b="1" spc="5" dirty="0">
                <a:solidFill>
                  <a:srgbClr val="06080A"/>
                </a:solidFill>
                <a:latin typeface="Arial"/>
                <a:cs typeface="Arial"/>
              </a:rPr>
              <a:t>size</a:t>
            </a:r>
            <a:r>
              <a:rPr sz="1650" b="1" spc="-35" dirty="0">
                <a:solidFill>
                  <a:srgbClr val="06080A"/>
                </a:solidFill>
                <a:latin typeface="Arial"/>
                <a:cs typeface="Arial"/>
              </a:rPr>
              <a:t> </a:t>
            </a:r>
            <a:r>
              <a:rPr sz="1650" b="1" spc="10" dirty="0">
                <a:solidFill>
                  <a:srgbClr val="06080A"/>
                </a:solidFill>
                <a:latin typeface="Arial"/>
                <a:cs typeface="Arial"/>
              </a:rPr>
              <a:t>from</a:t>
            </a:r>
            <a:r>
              <a:rPr sz="1650" b="1" spc="-60" dirty="0">
                <a:solidFill>
                  <a:srgbClr val="06080A"/>
                </a:solidFill>
                <a:latin typeface="Arial"/>
                <a:cs typeface="Arial"/>
              </a:rPr>
              <a:t> </a:t>
            </a:r>
            <a:r>
              <a:rPr sz="1650" b="1" spc="5" dirty="0">
                <a:solidFill>
                  <a:srgbClr val="06080A"/>
                </a:solidFill>
                <a:latin typeface="Arial"/>
                <a:cs typeface="Arial"/>
              </a:rPr>
              <a:t>approximately</a:t>
            </a:r>
            <a:r>
              <a:rPr sz="1650" b="1" spc="-145" dirty="0">
                <a:solidFill>
                  <a:srgbClr val="06080A"/>
                </a:solidFill>
                <a:latin typeface="Arial"/>
                <a:cs typeface="Arial"/>
              </a:rPr>
              <a:t> </a:t>
            </a:r>
            <a:r>
              <a:rPr sz="1650" b="1" spc="5" dirty="0">
                <a:solidFill>
                  <a:srgbClr val="06080A"/>
                </a:solidFill>
                <a:latin typeface="Arial"/>
                <a:cs typeface="Arial"/>
              </a:rPr>
              <a:t>25</a:t>
            </a:r>
            <a:r>
              <a:rPr sz="1650" b="1" dirty="0">
                <a:solidFill>
                  <a:srgbClr val="06080A"/>
                </a:solidFill>
                <a:latin typeface="Arial"/>
                <a:cs typeface="Arial"/>
              </a:rPr>
              <a:t> </a:t>
            </a:r>
            <a:r>
              <a:rPr sz="1650" b="1" spc="5" dirty="0">
                <a:solidFill>
                  <a:srgbClr val="06080A"/>
                </a:solidFill>
                <a:latin typeface="Arial"/>
                <a:cs typeface="Arial"/>
              </a:rPr>
              <a:t>staff</a:t>
            </a:r>
            <a:r>
              <a:rPr sz="1650" b="1" spc="-55" dirty="0">
                <a:solidFill>
                  <a:srgbClr val="06080A"/>
                </a:solidFill>
                <a:latin typeface="Arial"/>
                <a:cs typeface="Arial"/>
              </a:rPr>
              <a:t> </a:t>
            </a:r>
            <a:r>
              <a:rPr sz="1650" b="1" spc="10" dirty="0">
                <a:solidFill>
                  <a:srgbClr val="06080A"/>
                </a:solidFill>
                <a:latin typeface="Arial"/>
                <a:cs typeface="Arial"/>
              </a:rPr>
              <a:t>to</a:t>
            </a:r>
            <a:r>
              <a:rPr sz="1650" b="1" spc="-20" dirty="0">
                <a:solidFill>
                  <a:srgbClr val="06080A"/>
                </a:solidFill>
                <a:latin typeface="Arial"/>
                <a:cs typeface="Arial"/>
              </a:rPr>
              <a:t> </a:t>
            </a:r>
            <a:r>
              <a:rPr sz="1650" b="1" spc="5" dirty="0">
                <a:solidFill>
                  <a:srgbClr val="06080A"/>
                </a:solidFill>
                <a:latin typeface="Arial"/>
                <a:cs typeface="Arial"/>
              </a:rPr>
              <a:t>almost</a:t>
            </a:r>
            <a:r>
              <a:rPr sz="1650" b="1" spc="-55" dirty="0">
                <a:solidFill>
                  <a:srgbClr val="06080A"/>
                </a:solidFill>
                <a:latin typeface="Arial"/>
                <a:cs typeface="Arial"/>
              </a:rPr>
              <a:t> </a:t>
            </a:r>
            <a:r>
              <a:rPr sz="1650" b="1" spc="5" dirty="0">
                <a:solidFill>
                  <a:srgbClr val="06080A"/>
                </a:solidFill>
                <a:latin typeface="Arial"/>
                <a:cs typeface="Arial"/>
              </a:rPr>
              <a:t>500</a:t>
            </a:r>
            <a:r>
              <a:rPr sz="1650" b="1" spc="-35" dirty="0">
                <a:solidFill>
                  <a:srgbClr val="06080A"/>
                </a:solidFill>
                <a:latin typeface="Arial"/>
                <a:cs typeface="Arial"/>
              </a:rPr>
              <a:t> </a:t>
            </a:r>
            <a:r>
              <a:rPr sz="1650" b="1" spc="5" dirty="0">
                <a:solidFill>
                  <a:srgbClr val="06080A"/>
                </a:solidFill>
                <a:latin typeface="Arial"/>
                <a:cs typeface="Arial"/>
              </a:rPr>
              <a:t>staff</a:t>
            </a:r>
            <a:endParaRPr sz="1650">
              <a:latin typeface="Arial"/>
              <a:cs typeface="Arial"/>
            </a:endParaRPr>
          </a:p>
          <a:p>
            <a:pPr marL="12700" marR="497840">
              <a:lnSpc>
                <a:spcPts val="1770"/>
              </a:lnSpc>
              <a:spcBef>
                <a:spcPts val="1410"/>
              </a:spcBef>
            </a:pPr>
            <a:r>
              <a:rPr sz="1650" b="1" dirty="0">
                <a:solidFill>
                  <a:srgbClr val="06080A"/>
                </a:solidFill>
                <a:latin typeface="Arial"/>
                <a:cs typeface="Arial"/>
              </a:rPr>
              <a:t>Provide coverage </a:t>
            </a:r>
            <a:r>
              <a:rPr sz="1650" b="1" spc="10" dirty="0">
                <a:solidFill>
                  <a:srgbClr val="06080A"/>
                </a:solidFill>
                <a:latin typeface="Arial"/>
                <a:cs typeface="Arial"/>
              </a:rPr>
              <a:t>for </a:t>
            </a:r>
            <a:r>
              <a:rPr sz="1650" b="1" spc="-5" dirty="0">
                <a:solidFill>
                  <a:srgbClr val="06080A"/>
                </a:solidFill>
                <a:latin typeface="Arial"/>
                <a:cs typeface="Arial"/>
              </a:rPr>
              <a:t>service </a:t>
            </a:r>
            <a:r>
              <a:rPr sz="1650" b="1" spc="10" dirty="0">
                <a:solidFill>
                  <a:srgbClr val="06080A"/>
                </a:solidFill>
                <a:latin typeface="Arial"/>
                <a:cs typeface="Arial"/>
              </a:rPr>
              <a:t>population ranging</a:t>
            </a:r>
            <a:r>
              <a:rPr sz="1650" b="1" spc="-285" dirty="0">
                <a:solidFill>
                  <a:srgbClr val="06080A"/>
                </a:solidFill>
                <a:latin typeface="Arial"/>
                <a:cs typeface="Arial"/>
              </a:rPr>
              <a:t> </a:t>
            </a:r>
            <a:r>
              <a:rPr sz="1650" b="1" spc="10" dirty="0">
                <a:solidFill>
                  <a:srgbClr val="06080A"/>
                </a:solidFill>
                <a:latin typeface="Arial"/>
                <a:cs typeface="Arial"/>
              </a:rPr>
              <a:t>from  </a:t>
            </a:r>
            <a:r>
              <a:rPr sz="1650" b="1" dirty="0">
                <a:solidFill>
                  <a:srgbClr val="06080A"/>
                </a:solidFill>
                <a:latin typeface="Arial"/>
                <a:cs typeface="Arial"/>
              </a:rPr>
              <a:t>50,000 </a:t>
            </a:r>
            <a:r>
              <a:rPr sz="1650" b="1" spc="10" dirty="0">
                <a:solidFill>
                  <a:srgbClr val="06080A"/>
                </a:solidFill>
                <a:latin typeface="Arial"/>
                <a:cs typeface="Arial"/>
              </a:rPr>
              <a:t>to </a:t>
            </a:r>
            <a:r>
              <a:rPr sz="1650" b="1" dirty="0">
                <a:solidFill>
                  <a:srgbClr val="06080A"/>
                </a:solidFill>
                <a:latin typeface="Arial"/>
                <a:cs typeface="Arial"/>
              </a:rPr>
              <a:t>over 1,000,000</a:t>
            </a:r>
            <a:r>
              <a:rPr sz="1650" b="1" spc="-165" dirty="0">
                <a:solidFill>
                  <a:srgbClr val="06080A"/>
                </a:solidFill>
                <a:latin typeface="Arial"/>
                <a:cs typeface="Arial"/>
              </a:rPr>
              <a:t> </a:t>
            </a:r>
            <a:r>
              <a:rPr sz="1650" b="1" spc="5" dirty="0">
                <a:solidFill>
                  <a:srgbClr val="06080A"/>
                </a:solidFill>
                <a:latin typeface="Arial"/>
                <a:cs typeface="Arial"/>
              </a:rPr>
              <a:t>persons.</a:t>
            </a:r>
            <a:endParaRPr sz="1650">
              <a:latin typeface="Arial"/>
              <a:cs typeface="Arial"/>
            </a:endParaRPr>
          </a:p>
          <a:p>
            <a:pPr marL="12700" marR="219710">
              <a:lnSpc>
                <a:spcPts val="1770"/>
              </a:lnSpc>
              <a:spcBef>
                <a:spcPts val="1420"/>
              </a:spcBef>
            </a:pPr>
            <a:r>
              <a:rPr sz="1650" b="1" spc="5" dirty="0">
                <a:solidFill>
                  <a:srgbClr val="06080A"/>
                </a:solidFill>
                <a:latin typeface="Arial"/>
                <a:cs typeface="Arial"/>
              </a:rPr>
              <a:t>May</a:t>
            </a:r>
            <a:r>
              <a:rPr sz="1650" b="1" spc="-45" dirty="0">
                <a:solidFill>
                  <a:srgbClr val="06080A"/>
                </a:solidFill>
                <a:latin typeface="Arial"/>
                <a:cs typeface="Arial"/>
              </a:rPr>
              <a:t> </a:t>
            </a:r>
            <a:r>
              <a:rPr sz="1650" b="1" spc="10" dirty="0">
                <a:solidFill>
                  <a:srgbClr val="06080A"/>
                </a:solidFill>
                <a:latin typeface="Arial"/>
                <a:cs typeface="Arial"/>
              </a:rPr>
              <a:t>or</a:t>
            </a:r>
            <a:r>
              <a:rPr sz="1650" b="1" spc="-15" dirty="0">
                <a:solidFill>
                  <a:srgbClr val="06080A"/>
                </a:solidFill>
                <a:latin typeface="Arial"/>
                <a:cs typeface="Arial"/>
              </a:rPr>
              <a:t> </a:t>
            </a:r>
            <a:r>
              <a:rPr sz="1650" b="1" spc="10" dirty="0">
                <a:solidFill>
                  <a:srgbClr val="06080A"/>
                </a:solidFill>
                <a:latin typeface="Arial"/>
                <a:cs typeface="Arial"/>
              </a:rPr>
              <a:t>may</a:t>
            </a:r>
            <a:r>
              <a:rPr sz="1650" b="1" spc="-45" dirty="0">
                <a:solidFill>
                  <a:srgbClr val="06080A"/>
                </a:solidFill>
                <a:latin typeface="Arial"/>
                <a:cs typeface="Arial"/>
              </a:rPr>
              <a:t> </a:t>
            </a:r>
            <a:r>
              <a:rPr sz="1650" b="1" spc="15" dirty="0">
                <a:solidFill>
                  <a:srgbClr val="06080A"/>
                </a:solidFill>
                <a:latin typeface="Arial"/>
                <a:cs typeface="Arial"/>
              </a:rPr>
              <a:t>not</a:t>
            </a:r>
            <a:r>
              <a:rPr sz="1650" b="1" spc="-65" dirty="0">
                <a:solidFill>
                  <a:srgbClr val="06080A"/>
                </a:solidFill>
                <a:latin typeface="Arial"/>
                <a:cs typeface="Arial"/>
              </a:rPr>
              <a:t> </a:t>
            </a:r>
            <a:r>
              <a:rPr sz="1650" b="1" spc="5" dirty="0">
                <a:solidFill>
                  <a:srgbClr val="06080A"/>
                </a:solidFill>
                <a:latin typeface="Arial"/>
                <a:cs typeface="Arial"/>
              </a:rPr>
              <a:t>report</a:t>
            </a:r>
            <a:r>
              <a:rPr sz="1650" b="1" spc="-30" dirty="0">
                <a:solidFill>
                  <a:srgbClr val="06080A"/>
                </a:solidFill>
                <a:latin typeface="Arial"/>
                <a:cs typeface="Arial"/>
              </a:rPr>
              <a:t> </a:t>
            </a:r>
            <a:r>
              <a:rPr sz="1650" b="1" spc="10" dirty="0">
                <a:solidFill>
                  <a:srgbClr val="06080A"/>
                </a:solidFill>
                <a:latin typeface="Arial"/>
                <a:cs typeface="Arial"/>
              </a:rPr>
              <a:t>to</a:t>
            </a:r>
            <a:r>
              <a:rPr sz="1650" b="1" spc="-30" dirty="0">
                <a:solidFill>
                  <a:srgbClr val="06080A"/>
                </a:solidFill>
                <a:latin typeface="Arial"/>
                <a:cs typeface="Arial"/>
              </a:rPr>
              <a:t> </a:t>
            </a:r>
            <a:r>
              <a:rPr sz="1650" b="1" spc="5" dirty="0">
                <a:solidFill>
                  <a:srgbClr val="06080A"/>
                </a:solidFill>
                <a:latin typeface="Arial"/>
                <a:cs typeface="Arial"/>
              </a:rPr>
              <a:t>a</a:t>
            </a:r>
            <a:r>
              <a:rPr sz="1650" b="1" spc="-45" dirty="0">
                <a:solidFill>
                  <a:srgbClr val="06080A"/>
                </a:solidFill>
                <a:latin typeface="Arial"/>
                <a:cs typeface="Arial"/>
              </a:rPr>
              <a:t> </a:t>
            </a:r>
            <a:r>
              <a:rPr sz="1650" b="1" spc="5" dirty="0">
                <a:solidFill>
                  <a:srgbClr val="06080A"/>
                </a:solidFill>
                <a:latin typeface="Arial"/>
                <a:cs typeface="Arial"/>
              </a:rPr>
              <a:t>Board</a:t>
            </a:r>
            <a:r>
              <a:rPr sz="1650" b="1" spc="-30" dirty="0">
                <a:solidFill>
                  <a:srgbClr val="06080A"/>
                </a:solidFill>
                <a:latin typeface="Arial"/>
                <a:cs typeface="Arial"/>
              </a:rPr>
              <a:t> </a:t>
            </a:r>
            <a:r>
              <a:rPr sz="1650" b="1" spc="10" dirty="0">
                <a:solidFill>
                  <a:srgbClr val="06080A"/>
                </a:solidFill>
                <a:latin typeface="Arial"/>
                <a:cs typeface="Arial"/>
              </a:rPr>
              <a:t>of</a:t>
            </a:r>
            <a:r>
              <a:rPr sz="1650" b="1" spc="-30" dirty="0">
                <a:solidFill>
                  <a:srgbClr val="06080A"/>
                </a:solidFill>
                <a:latin typeface="Arial"/>
                <a:cs typeface="Arial"/>
              </a:rPr>
              <a:t> </a:t>
            </a:r>
            <a:r>
              <a:rPr sz="1650" b="1" dirty="0">
                <a:solidFill>
                  <a:srgbClr val="06080A"/>
                </a:solidFill>
                <a:latin typeface="Arial"/>
                <a:cs typeface="Arial"/>
              </a:rPr>
              <a:t>Health</a:t>
            </a:r>
            <a:r>
              <a:rPr sz="1650" b="1" spc="-30" dirty="0">
                <a:solidFill>
                  <a:srgbClr val="06080A"/>
                </a:solidFill>
                <a:latin typeface="Arial"/>
                <a:cs typeface="Arial"/>
              </a:rPr>
              <a:t> </a:t>
            </a:r>
            <a:r>
              <a:rPr sz="1650" b="1" spc="5" dirty="0">
                <a:solidFill>
                  <a:srgbClr val="06080A"/>
                </a:solidFill>
                <a:latin typeface="Arial"/>
                <a:cs typeface="Arial"/>
              </a:rPr>
              <a:t>in</a:t>
            </a:r>
            <a:r>
              <a:rPr sz="1650" b="1" spc="-30" dirty="0">
                <a:solidFill>
                  <a:srgbClr val="06080A"/>
                </a:solidFill>
                <a:latin typeface="Arial"/>
                <a:cs typeface="Arial"/>
              </a:rPr>
              <a:t> </a:t>
            </a:r>
            <a:r>
              <a:rPr sz="1650" b="1" spc="10" dirty="0">
                <a:solidFill>
                  <a:srgbClr val="06080A"/>
                </a:solidFill>
                <a:latin typeface="Arial"/>
                <a:cs typeface="Arial"/>
              </a:rPr>
              <a:t>addition</a:t>
            </a:r>
            <a:r>
              <a:rPr sz="1650" b="1" spc="-65" dirty="0">
                <a:solidFill>
                  <a:srgbClr val="06080A"/>
                </a:solidFill>
                <a:latin typeface="Arial"/>
                <a:cs typeface="Arial"/>
              </a:rPr>
              <a:t> </a:t>
            </a:r>
            <a:r>
              <a:rPr sz="1650" b="1" spc="10" dirty="0">
                <a:solidFill>
                  <a:srgbClr val="06080A"/>
                </a:solidFill>
                <a:latin typeface="Arial"/>
                <a:cs typeface="Arial"/>
              </a:rPr>
              <a:t>to  </a:t>
            </a:r>
            <a:r>
              <a:rPr sz="1650" b="1" spc="5" dirty="0">
                <a:solidFill>
                  <a:srgbClr val="06080A"/>
                </a:solidFill>
                <a:latin typeface="Arial"/>
                <a:cs typeface="Arial"/>
              </a:rPr>
              <a:t>County/City governance</a:t>
            </a:r>
            <a:r>
              <a:rPr sz="1650" b="1" spc="-210" dirty="0">
                <a:solidFill>
                  <a:srgbClr val="06080A"/>
                </a:solidFill>
                <a:latin typeface="Arial"/>
                <a:cs typeface="Arial"/>
              </a:rPr>
              <a:t> </a:t>
            </a:r>
            <a:r>
              <a:rPr sz="1650" b="1" spc="5" dirty="0">
                <a:solidFill>
                  <a:srgbClr val="06080A"/>
                </a:solidFill>
                <a:latin typeface="Arial"/>
                <a:cs typeface="Arial"/>
              </a:rPr>
              <a:t>structure.</a:t>
            </a:r>
            <a:endParaRPr sz="1650">
              <a:latin typeface="Arial"/>
              <a:cs typeface="Arial"/>
            </a:endParaRPr>
          </a:p>
        </p:txBody>
      </p:sp>
      <p:sp>
        <p:nvSpPr>
          <p:cNvPr id="5" name="object 5"/>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8A8A8A"/>
                </a:solidFill>
                <a:latin typeface="Arial"/>
                <a:cs typeface="Arial"/>
              </a:rPr>
              <a:t>16</a:t>
            </a:r>
            <a:endParaRPr sz="850">
              <a:latin typeface="Arial"/>
              <a:cs typeface="Arial"/>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2501" y="166662"/>
            <a:ext cx="5914390" cy="1045210"/>
          </a:xfrm>
          <a:custGeom>
            <a:avLst/>
            <a:gdLst/>
            <a:ahLst/>
            <a:cxnLst/>
            <a:rect l="l" t="t" r="r" b="b"/>
            <a:pathLst>
              <a:path w="5914390" h="1045210">
                <a:moveTo>
                  <a:pt x="0" y="0"/>
                </a:moveTo>
                <a:lnTo>
                  <a:pt x="5914313" y="0"/>
                </a:lnTo>
                <a:lnTo>
                  <a:pt x="5914313" y="1045032"/>
                </a:lnTo>
                <a:lnTo>
                  <a:pt x="0" y="1045032"/>
                </a:lnTo>
                <a:lnTo>
                  <a:pt x="0" y="0"/>
                </a:lnTo>
                <a:close/>
              </a:path>
            </a:pathLst>
          </a:custGeom>
          <a:solidFill>
            <a:srgbClr val="0070C0"/>
          </a:solidFill>
        </p:spPr>
        <p:txBody>
          <a:bodyPr wrap="square" lIns="0" tIns="0" rIns="0" bIns="0" rtlCol="0"/>
          <a:lstStyle/>
          <a:p>
            <a:endParaRPr/>
          </a:p>
        </p:txBody>
      </p:sp>
      <p:sp>
        <p:nvSpPr>
          <p:cNvPr id="3" name="object 3"/>
          <p:cNvSpPr txBox="1">
            <a:spLocks noGrp="1"/>
          </p:cNvSpPr>
          <p:nvPr>
            <p:ph type="title"/>
          </p:nvPr>
        </p:nvSpPr>
        <p:spPr>
          <a:xfrm>
            <a:off x="1823881" y="316430"/>
            <a:ext cx="5309870" cy="711835"/>
          </a:xfrm>
          <a:prstGeom prst="rect">
            <a:avLst/>
          </a:prstGeom>
        </p:spPr>
        <p:txBody>
          <a:bodyPr vert="horz" wrap="square" lIns="0" tIns="0" rIns="0" bIns="0" rtlCol="0">
            <a:spAutoFit/>
          </a:bodyPr>
          <a:lstStyle/>
          <a:p>
            <a:pPr algn="ctr">
              <a:lnSpc>
                <a:spcPts val="2735"/>
              </a:lnSpc>
            </a:pPr>
            <a:r>
              <a:rPr sz="2400" spc="5" dirty="0">
                <a:solidFill>
                  <a:srgbClr val="FFFFFF"/>
                </a:solidFill>
              </a:rPr>
              <a:t>A </a:t>
            </a:r>
            <a:r>
              <a:rPr sz="2400" spc="10" dirty="0">
                <a:solidFill>
                  <a:srgbClr val="FFFFFF"/>
                </a:solidFill>
              </a:rPr>
              <a:t>local health </a:t>
            </a:r>
            <a:r>
              <a:rPr sz="2400" spc="5" dirty="0">
                <a:solidFill>
                  <a:srgbClr val="FFFFFF"/>
                </a:solidFill>
              </a:rPr>
              <a:t>department</a:t>
            </a:r>
            <a:r>
              <a:rPr sz="2400" spc="-350" dirty="0">
                <a:solidFill>
                  <a:srgbClr val="FFFFFF"/>
                </a:solidFill>
              </a:rPr>
              <a:t> </a:t>
            </a:r>
            <a:r>
              <a:rPr sz="2400" spc="5" dirty="0">
                <a:solidFill>
                  <a:srgbClr val="FFFFFF"/>
                </a:solidFill>
              </a:rPr>
              <a:t>shall:</a:t>
            </a:r>
            <a:endParaRPr sz="2400"/>
          </a:p>
          <a:p>
            <a:pPr algn="ctr">
              <a:lnSpc>
                <a:spcPts val="2735"/>
              </a:lnSpc>
            </a:pPr>
            <a:r>
              <a:rPr sz="2400" i="1" spc="-5" dirty="0">
                <a:solidFill>
                  <a:srgbClr val="FFFFFF"/>
                </a:solidFill>
                <a:latin typeface="Arial"/>
                <a:cs typeface="Arial"/>
              </a:rPr>
              <a:t>(</a:t>
            </a:r>
            <a:r>
              <a:rPr sz="1800" i="1" spc="-5" dirty="0">
                <a:solidFill>
                  <a:srgbClr val="FFFFFF"/>
                </a:solidFill>
                <a:latin typeface="Arial"/>
                <a:cs typeface="Arial"/>
              </a:rPr>
              <a:t>summarized </a:t>
            </a:r>
            <a:r>
              <a:rPr sz="1800" i="1" dirty="0">
                <a:solidFill>
                  <a:srgbClr val="FFFFFF"/>
                </a:solidFill>
                <a:latin typeface="Arial"/>
                <a:cs typeface="Arial"/>
              </a:rPr>
              <a:t>from </a:t>
            </a:r>
            <a:r>
              <a:rPr sz="1800" i="1" spc="-5" dirty="0">
                <a:solidFill>
                  <a:srgbClr val="FFFFFF"/>
                </a:solidFill>
                <a:latin typeface="Arial"/>
                <a:cs typeface="Arial"/>
              </a:rPr>
              <a:t>Michigan Public Health</a:t>
            </a:r>
            <a:r>
              <a:rPr sz="1800" i="1" spc="-20" dirty="0">
                <a:solidFill>
                  <a:srgbClr val="FFFFFF"/>
                </a:solidFill>
                <a:latin typeface="Arial"/>
                <a:cs typeface="Arial"/>
              </a:rPr>
              <a:t> </a:t>
            </a:r>
            <a:r>
              <a:rPr sz="1800" i="1" spc="-5" dirty="0">
                <a:solidFill>
                  <a:srgbClr val="FFFFFF"/>
                </a:solidFill>
                <a:latin typeface="Arial"/>
                <a:cs typeface="Arial"/>
              </a:rPr>
              <a:t>Code)</a:t>
            </a:r>
            <a:endParaRPr sz="1800">
              <a:latin typeface="Arial"/>
              <a:cs typeface="Arial"/>
            </a:endParaRPr>
          </a:p>
        </p:txBody>
      </p:sp>
      <p:sp>
        <p:nvSpPr>
          <p:cNvPr id="4" name="object 4"/>
          <p:cNvSpPr txBox="1"/>
          <p:nvPr/>
        </p:nvSpPr>
        <p:spPr>
          <a:xfrm>
            <a:off x="1427816" y="1354687"/>
            <a:ext cx="2722880"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Implement </a:t>
            </a:r>
            <a:r>
              <a:rPr sz="1700" spc="5" dirty="0">
                <a:solidFill>
                  <a:srgbClr val="06080A"/>
                </a:solidFill>
                <a:latin typeface="Arial"/>
                <a:cs typeface="Arial"/>
              </a:rPr>
              <a:t>and </a:t>
            </a:r>
            <a:r>
              <a:rPr sz="1700" dirty="0">
                <a:solidFill>
                  <a:srgbClr val="06080A"/>
                </a:solidFill>
                <a:latin typeface="Arial"/>
                <a:cs typeface="Arial"/>
              </a:rPr>
              <a:t>enforce</a:t>
            </a:r>
            <a:r>
              <a:rPr sz="1700" spc="-40" dirty="0">
                <a:solidFill>
                  <a:srgbClr val="06080A"/>
                </a:solidFill>
                <a:latin typeface="Arial"/>
                <a:cs typeface="Arial"/>
              </a:rPr>
              <a:t> </a:t>
            </a:r>
            <a:r>
              <a:rPr sz="1700" spc="-20" dirty="0">
                <a:solidFill>
                  <a:srgbClr val="06080A"/>
                </a:solidFill>
                <a:latin typeface="Arial"/>
                <a:cs typeface="Arial"/>
              </a:rPr>
              <a:t>laws</a:t>
            </a:r>
            <a:endParaRPr sz="1700">
              <a:latin typeface="Arial"/>
              <a:cs typeface="Arial"/>
            </a:endParaRPr>
          </a:p>
        </p:txBody>
      </p:sp>
      <p:sp>
        <p:nvSpPr>
          <p:cNvPr id="5" name="object 5"/>
          <p:cNvSpPr txBox="1"/>
          <p:nvPr/>
        </p:nvSpPr>
        <p:spPr>
          <a:xfrm>
            <a:off x="1427816" y="1507765"/>
            <a:ext cx="2090420" cy="274955"/>
          </a:xfrm>
          <a:prstGeom prst="rect">
            <a:avLst/>
          </a:prstGeom>
        </p:spPr>
        <p:txBody>
          <a:bodyPr vert="horz" wrap="square" lIns="0" tIns="0" rIns="0" bIns="0" rtlCol="0">
            <a:spAutoFit/>
          </a:bodyPr>
          <a:lstStyle/>
          <a:p>
            <a:pPr marL="12700">
              <a:lnSpc>
                <a:spcPct val="100000"/>
              </a:lnSpc>
            </a:pPr>
            <a:r>
              <a:rPr sz="1700" dirty="0">
                <a:solidFill>
                  <a:srgbClr val="06080A"/>
                </a:solidFill>
                <a:latin typeface="Arial"/>
                <a:cs typeface="Arial"/>
              </a:rPr>
              <a:t>regarding </a:t>
            </a:r>
            <a:r>
              <a:rPr sz="1700" spc="-5" dirty="0">
                <a:solidFill>
                  <a:srgbClr val="06080A"/>
                </a:solidFill>
                <a:latin typeface="Arial"/>
                <a:cs typeface="Arial"/>
              </a:rPr>
              <a:t>local</a:t>
            </a:r>
            <a:r>
              <a:rPr sz="1700" spc="-60" dirty="0">
                <a:solidFill>
                  <a:srgbClr val="06080A"/>
                </a:solidFill>
                <a:latin typeface="Arial"/>
                <a:cs typeface="Arial"/>
              </a:rPr>
              <a:t> </a:t>
            </a:r>
            <a:r>
              <a:rPr sz="1700" spc="-5" dirty="0">
                <a:solidFill>
                  <a:srgbClr val="06080A"/>
                </a:solidFill>
                <a:latin typeface="Arial"/>
                <a:cs typeface="Arial"/>
              </a:rPr>
              <a:t>health</a:t>
            </a:r>
            <a:endParaRPr sz="1700">
              <a:latin typeface="Arial"/>
              <a:cs typeface="Arial"/>
            </a:endParaRPr>
          </a:p>
        </p:txBody>
      </p:sp>
      <p:sp>
        <p:nvSpPr>
          <p:cNvPr id="6" name="object 6"/>
          <p:cNvSpPr txBox="1"/>
          <p:nvPr/>
        </p:nvSpPr>
        <p:spPr>
          <a:xfrm>
            <a:off x="1427816" y="1841165"/>
            <a:ext cx="3011170" cy="274955"/>
          </a:xfrm>
          <a:prstGeom prst="rect">
            <a:avLst/>
          </a:prstGeom>
        </p:spPr>
        <p:txBody>
          <a:bodyPr vert="horz" wrap="square" lIns="0" tIns="0" rIns="0" bIns="0" rtlCol="0">
            <a:spAutoFit/>
          </a:bodyPr>
          <a:lstStyle/>
          <a:p>
            <a:pPr marL="12700">
              <a:lnSpc>
                <a:spcPct val="100000"/>
              </a:lnSpc>
            </a:pPr>
            <a:r>
              <a:rPr sz="1700" spc="-15" dirty="0">
                <a:solidFill>
                  <a:srgbClr val="06080A"/>
                </a:solidFill>
                <a:latin typeface="Arial"/>
                <a:cs typeface="Arial"/>
              </a:rPr>
              <a:t>Utilize </a:t>
            </a:r>
            <a:r>
              <a:rPr sz="1700" dirty="0">
                <a:solidFill>
                  <a:srgbClr val="06080A"/>
                </a:solidFill>
                <a:latin typeface="Arial"/>
                <a:cs typeface="Arial"/>
              </a:rPr>
              <a:t>vital </a:t>
            </a:r>
            <a:r>
              <a:rPr sz="1700" spc="5" dirty="0">
                <a:solidFill>
                  <a:srgbClr val="06080A"/>
                </a:solidFill>
                <a:latin typeface="Arial"/>
                <a:cs typeface="Arial"/>
              </a:rPr>
              <a:t>and </a:t>
            </a:r>
            <a:r>
              <a:rPr sz="1700" spc="-5" dirty="0">
                <a:solidFill>
                  <a:srgbClr val="06080A"/>
                </a:solidFill>
                <a:latin typeface="Arial"/>
                <a:cs typeface="Arial"/>
              </a:rPr>
              <a:t>health</a:t>
            </a:r>
            <a:r>
              <a:rPr sz="1700" spc="65" dirty="0">
                <a:solidFill>
                  <a:srgbClr val="06080A"/>
                </a:solidFill>
                <a:latin typeface="Arial"/>
                <a:cs typeface="Arial"/>
              </a:rPr>
              <a:t> </a:t>
            </a:r>
            <a:r>
              <a:rPr sz="1700" spc="-10" dirty="0">
                <a:solidFill>
                  <a:srgbClr val="06080A"/>
                </a:solidFill>
                <a:latin typeface="Arial"/>
                <a:cs typeface="Arial"/>
              </a:rPr>
              <a:t>statistics</a:t>
            </a:r>
            <a:endParaRPr sz="1700">
              <a:latin typeface="Arial"/>
              <a:cs typeface="Arial"/>
            </a:endParaRPr>
          </a:p>
        </p:txBody>
      </p:sp>
      <p:sp>
        <p:nvSpPr>
          <p:cNvPr id="7" name="object 7"/>
          <p:cNvSpPr txBox="1"/>
          <p:nvPr/>
        </p:nvSpPr>
        <p:spPr>
          <a:xfrm>
            <a:off x="1427816" y="1998784"/>
            <a:ext cx="3096260"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for the </a:t>
            </a:r>
            <a:r>
              <a:rPr sz="1700" spc="5" dirty="0">
                <a:solidFill>
                  <a:srgbClr val="06080A"/>
                </a:solidFill>
                <a:latin typeface="Arial"/>
                <a:cs typeface="Arial"/>
              </a:rPr>
              <a:t>purpose of </a:t>
            </a:r>
            <a:r>
              <a:rPr sz="1700" spc="-5" dirty="0">
                <a:solidFill>
                  <a:srgbClr val="06080A"/>
                </a:solidFill>
                <a:latin typeface="Arial"/>
                <a:cs typeface="Arial"/>
              </a:rPr>
              <a:t>protecting</a:t>
            </a:r>
            <a:r>
              <a:rPr sz="1700" spc="-35" dirty="0">
                <a:solidFill>
                  <a:srgbClr val="06080A"/>
                </a:solidFill>
                <a:latin typeface="Arial"/>
                <a:cs typeface="Arial"/>
              </a:rPr>
              <a:t> </a:t>
            </a:r>
            <a:r>
              <a:rPr sz="1700" dirty="0">
                <a:solidFill>
                  <a:srgbClr val="06080A"/>
                </a:solidFill>
                <a:latin typeface="Arial"/>
                <a:cs typeface="Arial"/>
              </a:rPr>
              <a:t>the</a:t>
            </a:r>
            <a:endParaRPr sz="1700">
              <a:latin typeface="Arial"/>
              <a:cs typeface="Arial"/>
            </a:endParaRPr>
          </a:p>
        </p:txBody>
      </p:sp>
      <p:sp>
        <p:nvSpPr>
          <p:cNvPr id="8" name="object 8"/>
          <p:cNvSpPr txBox="1"/>
          <p:nvPr/>
        </p:nvSpPr>
        <p:spPr>
          <a:xfrm>
            <a:off x="1427816" y="2151862"/>
            <a:ext cx="1240155"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public</a:t>
            </a:r>
            <a:r>
              <a:rPr sz="1700" spc="-40" dirty="0">
                <a:solidFill>
                  <a:srgbClr val="06080A"/>
                </a:solidFill>
                <a:latin typeface="Arial"/>
                <a:cs typeface="Arial"/>
              </a:rPr>
              <a:t> </a:t>
            </a:r>
            <a:r>
              <a:rPr sz="1700" spc="-5" dirty="0">
                <a:solidFill>
                  <a:srgbClr val="06080A"/>
                </a:solidFill>
                <a:latin typeface="Arial"/>
                <a:cs typeface="Arial"/>
              </a:rPr>
              <a:t>health</a:t>
            </a:r>
            <a:endParaRPr sz="1700">
              <a:latin typeface="Arial"/>
              <a:cs typeface="Arial"/>
            </a:endParaRPr>
          </a:p>
        </p:txBody>
      </p:sp>
      <p:sp>
        <p:nvSpPr>
          <p:cNvPr id="9" name="object 9"/>
          <p:cNvSpPr txBox="1"/>
          <p:nvPr/>
        </p:nvSpPr>
        <p:spPr>
          <a:xfrm>
            <a:off x="1427816" y="2485262"/>
            <a:ext cx="3209925"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Make </a:t>
            </a:r>
            <a:r>
              <a:rPr sz="1700" dirty="0">
                <a:solidFill>
                  <a:srgbClr val="06080A"/>
                </a:solidFill>
                <a:latin typeface="Arial"/>
                <a:cs typeface="Arial"/>
              </a:rPr>
              <a:t>investigations </a:t>
            </a:r>
            <a:r>
              <a:rPr sz="1700" spc="5" dirty="0">
                <a:solidFill>
                  <a:srgbClr val="06080A"/>
                </a:solidFill>
                <a:latin typeface="Arial"/>
                <a:cs typeface="Arial"/>
              </a:rPr>
              <a:t>and</a:t>
            </a:r>
            <a:r>
              <a:rPr sz="1700" spc="-50" dirty="0">
                <a:solidFill>
                  <a:srgbClr val="06080A"/>
                </a:solidFill>
                <a:latin typeface="Arial"/>
                <a:cs typeface="Arial"/>
              </a:rPr>
              <a:t> </a:t>
            </a:r>
            <a:r>
              <a:rPr sz="1700" spc="-5" dirty="0">
                <a:solidFill>
                  <a:srgbClr val="06080A"/>
                </a:solidFill>
                <a:latin typeface="Arial"/>
                <a:cs typeface="Arial"/>
              </a:rPr>
              <a:t>inquiries</a:t>
            </a:r>
            <a:endParaRPr sz="1700">
              <a:latin typeface="Arial"/>
              <a:cs typeface="Arial"/>
            </a:endParaRPr>
          </a:p>
        </p:txBody>
      </p:sp>
      <p:sp>
        <p:nvSpPr>
          <p:cNvPr id="10" name="object 10"/>
          <p:cNvSpPr txBox="1"/>
          <p:nvPr/>
        </p:nvSpPr>
        <p:spPr>
          <a:xfrm>
            <a:off x="1427816" y="2642881"/>
            <a:ext cx="2712085"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as </a:t>
            </a:r>
            <a:r>
              <a:rPr sz="1700" spc="-10" dirty="0">
                <a:solidFill>
                  <a:srgbClr val="06080A"/>
                </a:solidFill>
                <a:latin typeface="Arial"/>
                <a:cs typeface="Arial"/>
              </a:rPr>
              <a:t>to </a:t>
            </a:r>
            <a:r>
              <a:rPr sz="1700" spc="-5" dirty="0">
                <a:solidFill>
                  <a:srgbClr val="06080A"/>
                </a:solidFill>
                <a:latin typeface="Arial"/>
                <a:cs typeface="Arial"/>
              </a:rPr>
              <a:t>the </a:t>
            </a:r>
            <a:r>
              <a:rPr sz="1700" spc="5" dirty="0">
                <a:solidFill>
                  <a:srgbClr val="06080A"/>
                </a:solidFill>
                <a:latin typeface="Arial"/>
                <a:cs typeface="Arial"/>
              </a:rPr>
              <a:t>causes of</a:t>
            </a:r>
            <a:r>
              <a:rPr sz="1700" spc="-65" dirty="0">
                <a:solidFill>
                  <a:srgbClr val="06080A"/>
                </a:solidFill>
                <a:latin typeface="Arial"/>
                <a:cs typeface="Arial"/>
              </a:rPr>
              <a:t> </a:t>
            </a:r>
            <a:r>
              <a:rPr sz="1700" dirty="0">
                <a:solidFill>
                  <a:srgbClr val="06080A"/>
                </a:solidFill>
                <a:latin typeface="Arial"/>
                <a:cs typeface="Arial"/>
              </a:rPr>
              <a:t>disease,</a:t>
            </a:r>
            <a:endParaRPr sz="1700">
              <a:latin typeface="Arial"/>
              <a:cs typeface="Arial"/>
            </a:endParaRPr>
          </a:p>
        </p:txBody>
      </p:sp>
      <p:sp>
        <p:nvSpPr>
          <p:cNvPr id="11" name="object 11"/>
          <p:cNvSpPr txBox="1"/>
          <p:nvPr/>
        </p:nvSpPr>
        <p:spPr>
          <a:xfrm>
            <a:off x="1427816" y="2795959"/>
            <a:ext cx="2686685"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morbidity </a:t>
            </a:r>
            <a:r>
              <a:rPr sz="1700" spc="5" dirty="0">
                <a:solidFill>
                  <a:srgbClr val="06080A"/>
                </a:solidFill>
                <a:latin typeface="Arial"/>
                <a:cs typeface="Arial"/>
              </a:rPr>
              <a:t>and </a:t>
            </a:r>
            <a:r>
              <a:rPr sz="1700" spc="-10" dirty="0">
                <a:solidFill>
                  <a:srgbClr val="06080A"/>
                </a:solidFill>
                <a:latin typeface="Arial"/>
                <a:cs typeface="Arial"/>
              </a:rPr>
              <a:t>mortality,</a:t>
            </a:r>
            <a:r>
              <a:rPr sz="1700" spc="35" dirty="0">
                <a:solidFill>
                  <a:srgbClr val="06080A"/>
                </a:solidFill>
                <a:latin typeface="Arial"/>
                <a:cs typeface="Arial"/>
              </a:rPr>
              <a:t> </a:t>
            </a:r>
            <a:r>
              <a:rPr sz="1700" spc="10" dirty="0">
                <a:solidFill>
                  <a:srgbClr val="06080A"/>
                </a:solidFill>
                <a:latin typeface="Arial"/>
                <a:cs typeface="Arial"/>
              </a:rPr>
              <a:t>and</a:t>
            </a:r>
            <a:endParaRPr sz="1700">
              <a:latin typeface="Arial"/>
              <a:cs typeface="Arial"/>
            </a:endParaRPr>
          </a:p>
        </p:txBody>
      </p:sp>
      <p:sp>
        <p:nvSpPr>
          <p:cNvPr id="12" name="object 12"/>
          <p:cNvSpPr txBox="1"/>
          <p:nvPr/>
        </p:nvSpPr>
        <p:spPr>
          <a:xfrm>
            <a:off x="1427816" y="2953578"/>
            <a:ext cx="2249805"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especially </a:t>
            </a:r>
            <a:r>
              <a:rPr sz="1700" spc="5" dirty="0">
                <a:solidFill>
                  <a:srgbClr val="06080A"/>
                </a:solidFill>
                <a:latin typeface="Arial"/>
                <a:cs typeface="Arial"/>
              </a:rPr>
              <a:t>of</a:t>
            </a:r>
            <a:r>
              <a:rPr sz="1700" spc="-40" dirty="0">
                <a:solidFill>
                  <a:srgbClr val="06080A"/>
                </a:solidFill>
                <a:latin typeface="Arial"/>
                <a:cs typeface="Arial"/>
              </a:rPr>
              <a:t> </a:t>
            </a:r>
            <a:r>
              <a:rPr sz="1700" dirty="0">
                <a:solidFill>
                  <a:srgbClr val="06080A"/>
                </a:solidFill>
                <a:latin typeface="Arial"/>
                <a:cs typeface="Arial"/>
              </a:rPr>
              <a:t>epidemics</a:t>
            </a:r>
            <a:endParaRPr sz="1700">
              <a:latin typeface="Arial"/>
              <a:cs typeface="Arial"/>
            </a:endParaRPr>
          </a:p>
        </p:txBody>
      </p:sp>
      <p:sp>
        <p:nvSpPr>
          <p:cNvPr id="13" name="object 13"/>
          <p:cNvSpPr txBox="1"/>
          <p:nvPr/>
        </p:nvSpPr>
        <p:spPr>
          <a:xfrm>
            <a:off x="1427816" y="3286977"/>
            <a:ext cx="2941955"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Plan, implement, </a:t>
            </a:r>
            <a:r>
              <a:rPr sz="1700" spc="5" dirty="0">
                <a:solidFill>
                  <a:srgbClr val="06080A"/>
                </a:solidFill>
                <a:latin typeface="Arial"/>
                <a:cs typeface="Arial"/>
              </a:rPr>
              <a:t>and</a:t>
            </a:r>
            <a:r>
              <a:rPr sz="1700" spc="-10" dirty="0">
                <a:solidFill>
                  <a:srgbClr val="06080A"/>
                </a:solidFill>
                <a:latin typeface="Arial"/>
                <a:cs typeface="Arial"/>
              </a:rPr>
              <a:t> </a:t>
            </a:r>
            <a:r>
              <a:rPr sz="1700" spc="5" dirty="0">
                <a:solidFill>
                  <a:srgbClr val="06080A"/>
                </a:solidFill>
                <a:latin typeface="Arial"/>
                <a:cs typeface="Arial"/>
              </a:rPr>
              <a:t>evaluate</a:t>
            </a:r>
            <a:endParaRPr sz="1700">
              <a:latin typeface="Arial"/>
              <a:cs typeface="Arial"/>
            </a:endParaRPr>
          </a:p>
        </p:txBody>
      </p:sp>
      <p:sp>
        <p:nvSpPr>
          <p:cNvPr id="14" name="object 14"/>
          <p:cNvSpPr txBox="1"/>
          <p:nvPr/>
        </p:nvSpPr>
        <p:spPr>
          <a:xfrm>
            <a:off x="1427816" y="3440056"/>
            <a:ext cx="1676400"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health</a:t>
            </a:r>
            <a:r>
              <a:rPr sz="1700" spc="-40" dirty="0">
                <a:solidFill>
                  <a:srgbClr val="06080A"/>
                </a:solidFill>
                <a:latin typeface="Arial"/>
                <a:cs typeface="Arial"/>
              </a:rPr>
              <a:t> </a:t>
            </a:r>
            <a:r>
              <a:rPr sz="1700" dirty="0">
                <a:solidFill>
                  <a:srgbClr val="06080A"/>
                </a:solidFill>
                <a:latin typeface="Arial"/>
                <a:cs typeface="Arial"/>
              </a:rPr>
              <a:t>education.</a:t>
            </a:r>
            <a:endParaRPr sz="1700">
              <a:latin typeface="Arial"/>
              <a:cs typeface="Arial"/>
            </a:endParaRPr>
          </a:p>
        </p:txBody>
      </p:sp>
      <p:sp>
        <p:nvSpPr>
          <p:cNvPr id="15" name="object 15"/>
          <p:cNvSpPr txBox="1"/>
          <p:nvPr/>
        </p:nvSpPr>
        <p:spPr>
          <a:xfrm>
            <a:off x="1427816" y="3773455"/>
            <a:ext cx="2941955"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Plan, implement, </a:t>
            </a:r>
            <a:r>
              <a:rPr sz="1700" spc="5" dirty="0">
                <a:solidFill>
                  <a:srgbClr val="06080A"/>
                </a:solidFill>
                <a:latin typeface="Arial"/>
                <a:cs typeface="Arial"/>
              </a:rPr>
              <a:t>and</a:t>
            </a:r>
            <a:r>
              <a:rPr sz="1700" spc="-10" dirty="0">
                <a:solidFill>
                  <a:srgbClr val="06080A"/>
                </a:solidFill>
                <a:latin typeface="Arial"/>
                <a:cs typeface="Arial"/>
              </a:rPr>
              <a:t> </a:t>
            </a:r>
            <a:r>
              <a:rPr sz="1700" spc="5" dirty="0">
                <a:solidFill>
                  <a:srgbClr val="06080A"/>
                </a:solidFill>
                <a:latin typeface="Arial"/>
                <a:cs typeface="Arial"/>
              </a:rPr>
              <a:t>evaluate</a:t>
            </a:r>
            <a:endParaRPr sz="1700">
              <a:latin typeface="Arial"/>
              <a:cs typeface="Arial"/>
            </a:endParaRPr>
          </a:p>
        </p:txBody>
      </p:sp>
      <p:sp>
        <p:nvSpPr>
          <p:cNvPr id="16" name="object 16"/>
          <p:cNvSpPr txBox="1"/>
          <p:nvPr/>
        </p:nvSpPr>
        <p:spPr>
          <a:xfrm>
            <a:off x="1427816" y="3931074"/>
            <a:ext cx="1652270" cy="274955"/>
          </a:xfrm>
          <a:prstGeom prst="rect">
            <a:avLst/>
          </a:prstGeom>
        </p:spPr>
        <p:txBody>
          <a:bodyPr vert="horz" wrap="square" lIns="0" tIns="0" rIns="0" bIns="0" rtlCol="0">
            <a:spAutoFit/>
          </a:bodyPr>
          <a:lstStyle/>
          <a:p>
            <a:pPr marL="12700">
              <a:lnSpc>
                <a:spcPct val="100000"/>
              </a:lnSpc>
            </a:pPr>
            <a:r>
              <a:rPr sz="1700" spc="-5" dirty="0">
                <a:solidFill>
                  <a:srgbClr val="06080A"/>
                </a:solidFill>
                <a:latin typeface="Arial"/>
                <a:cs typeface="Arial"/>
              </a:rPr>
              <a:t>nutrition</a:t>
            </a:r>
            <a:r>
              <a:rPr sz="1700" spc="-55" dirty="0">
                <a:solidFill>
                  <a:srgbClr val="06080A"/>
                </a:solidFill>
                <a:latin typeface="Arial"/>
                <a:cs typeface="Arial"/>
              </a:rPr>
              <a:t> </a:t>
            </a:r>
            <a:r>
              <a:rPr sz="1700" spc="5" dirty="0">
                <a:solidFill>
                  <a:srgbClr val="06080A"/>
                </a:solidFill>
                <a:latin typeface="Arial"/>
                <a:cs typeface="Arial"/>
              </a:rPr>
              <a:t>services</a:t>
            </a:r>
            <a:endParaRPr sz="1700">
              <a:latin typeface="Arial"/>
              <a:cs typeface="Arial"/>
            </a:endParaRPr>
          </a:p>
        </p:txBody>
      </p:sp>
      <p:sp>
        <p:nvSpPr>
          <p:cNvPr id="17" name="object 17"/>
          <p:cNvSpPr txBox="1"/>
          <p:nvPr/>
        </p:nvSpPr>
        <p:spPr>
          <a:xfrm>
            <a:off x="1427816" y="4264474"/>
            <a:ext cx="3216275" cy="274955"/>
          </a:xfrm>
          <a:prstGeom prst="rect">
            <a:avLst/>
          </a:prstGeom>
        </p:spPr>
        <p:txBody>
          <a:bodyPr vert="horz" wrap="square" lIns="0" tIns="0" rIns="0" bIns="0" rtlCol="0">
            <a:spAutoFit/>
          </a:bodyPr>
          <a:lstStyle/>
          <a:p>
            <a:pPr marL="12700">
              <a:lnSpc>
                <a:spcPct val="100000"/>
              </a:lnSpc>
            </a:pPr>
            <a:r>
              <a:rPr sz="1700" spc="-10" dirty="0">
                <a:solidFill>
                  <a:srgbClr val="06080A"/>
                </a:solidFill>
                <a:latin typeface="Arial"/>
                <a:cs typeface="Arial"/>
              </a:rPr>
              <a:t>All </a:t>
            </a:r>
            <a:r>
              <a:rPr sz="1700" spc="10" dirty="0">
                <a:solidFill>
                  <a:srgbClr val="06080A"/>
                </a:solidFill>
                <a:latin typeface="Arial"/>
                <a:cs typeface="Arial"/>
              </a:rPr>
              <a:t>vary </a:t>
            </a:r>
            <a:r>
              <a:rPr sz="1700" spc="5" dirty="0">
                <a:solidFill>
                  <a:srgbClr val="06080A"/>
                </a:solidFill>
                <a:latin typeface="Arial"/>
                <a:cs typeface="Arial"/>
              </a:rPr>
              <a:t>as </a:t>
            </a:r>
            <a:r>
              <a:rPr sz="1700" spc="-10" dirty="0">
                <a:solidFill>
                  <a:srgbClr val="06080A"/>
                </a:solidFill>
                <a:latin typeface="Arial"/>
                <a:cs typeface="Arial"/>
              </a:rPr>
              <a:t>to </a:t>
            </a:r>
            <a:r>
              <a:rPr sz="1700" spc="5" dirty="0">
                <a:solidFill>
                  <a:srgbClr val="06080A"/>
                </a:solidFill>
                <a:latin typeface="Arial"/>
                <a:cs typeface="Arial"/>
              </a:rPr>
              <a:t>amount and level</a:t>
            </a:r>
            <a:r>
              <a:rPr sz="1700" spc="-150" dirty="0">
                <a:solidFill>
                  <a:srgbClr val="06080A"/>
                </a:solidFill>
                <a:latin typeface="Arial"/>
                <a:cs typeface="Arial"/>
              </a:rPr>
              <a:t> </a:t>
            </a:r>
            <a:r>
              <a:rPr sz="1700" spc="10" dirty="0">
                <a:solidFill>
                  <a:srgbClr val="06080A"/>
                </a:solidFill>
                <a:latin typeface="Arial"/>
                <a:cs typeface="Arial"/>
              </a:rPr>
              <a:t>of</a:t>
            </a:r>
            <a:endParaRPr sz="1700">
              <a:latin typeface="Arial"/>
              <a:cs typeface="Arial"/>
            </a:endParaRPr>
          </a:p>
        </p:txBody>
      </p:sp>
      <p:sp>
        <p:nvSpPr>
          <p:cNvPr id="18" name="object 18"/>
          <p:cNvSpPr txBox="1"/>
          <p:nvPr/>
        </p:nvSpPr>
        <p:spPr>
          <a:xfrm>
            <a:off x="1427816" y="4417552"/>
            <a:ext cx="822960" cy="274955"/>
          </a:xfrm>
          <a:prstGeom prst="rect">
            <a:avLst/>
          </a:prstGeom>
        </p:spPr>
        <p:txBody>
          <a:bodyPr vert="horz" wrap="square" lIns="0" tIns="0" rIns="0" bIns="0" rtlCol="0">
            <a:spAutoFit/>
          </a:bodyPr>
          <a:lstStyle/>
          <a:p>
            <a:pPr marL="12700">
              <a:lnSpc>
                <a:spcPct val="100000"/>
              </a:lnSpc>
            </a:pPr>
            <a:r>
              <a:rPr sz="1700" dirty="0">
                <a:solidFill>
                  <a:srgbClr val="06080A"/>
                </a:solidFill>
                <a:latin typeface="Arial"/>
                <a:cs typeface="Arial"/>
              </a:rPr>
              <a:t>services</a:t>
            </a:r>
            <a:endParaRPr sz="1700">
              <a:latin typeface="Arial"/>
              <a:cs typeface="Arial"/>
            </a:endParaRPr>
          </a:p>
        </p:txBody>
      </p:sp>
      <p:sp>
        <p:nvSpPr>
          <p:cNvPr id="19" name="object 19"/>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8A8A8A"/>
                </a:solidFill>
                <a:latin typeface="Arial"/>
                <a:cs typeface="Arial"/>
              </a:rPr>
              <a:t>17</a:t>
            </a:r>
            <a:endParaRPr sz="850">
              <a:latin typeface="Arial"/>
              <a:cs typeface="Arial"/>
            </a:endParaRPr>
          </a:p>
        </p:txBody>
      </p:sp>
      <p:sp>
        <p:nvSpPr>
          <p:cNvPr id="20" name="object 20"/>
          <p:cNvSpPr/>
          <p:nvPr/>
        </p:nvSpPr>
        <p:spPr>
          <a:xfrm>
            <a:off x="4689119" y="1355829"/>
            <a:ext cx="2958460" cy="32656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3784600" cy="382905"/>
          </a:xfrm>
          <a:prstGeom prst="rect">
            <a:avLst/>
          </a:prstGeom>
        </p:spPr>
        <p:txBody>
          <a:bodyPr vert="horz" wrap="square" lIns="0" tIns="0" rIns="0" bIns="0" rtlCol="0">
            <a:spAutoFit/>
          </a:bodyPr>
          <a:lstStyle/>
          <a:p>
            <a:pPr marL="12700">
              <a:lnSpc>
                <a:spcPct val="100000"/>
              </a:lnSpc>
            </a:pPr>
            <a:r>
              <a:rPr sz="2400" spc="10" dirty="0">
                <a:solidFill>
                  <a:srgbClr val="FFFFFF"/>
                </a:solidFill>
              </a:rPr>
              <a:t>Local </a:t>
            </a:r>
            <a:r>
              <a:rPr sz="2400" spc="5" dirty="0">
                <a:solidFill>
                  <a:srgbClr val="FFFFFF"/>
                </a:solidFill>
              </a:rPr>
              <a:t>Health</a:t>
            </a:r>
            <a:r>
              <a:rPr sz="2400" spc="-170" dirty="0">
                <a:solidFill>
                  <a:srgbClr val="FFFFFF"/>
                </a:solidFill>
              </a:rPr>
              <a:t> </a:t>
            </a:r>
            <a:r>
              <a:rPr sz="2400" spc="5" dirty="0">
                <a:solidFill>
                  <a:srgbClr val="FFFFFF"/>
                </a:solidFill>
              </a:rPr>
              <a:t>Connections</a:t>
            </a:r>
            <a:endParaRPr sz="2400"/>
          </a:p>
        </p:txBody>
      </p:sp>
      <p:sp>
        <p:nvSpPr>
          <p:cNvPr id="3" name="object 3"/>
          <p:cNvSpPr txBox="1"/>
          <p:nvPr/>
        </p:nvSpPr>
        <p:spPr>
          <a:xfrm>
            <a:off x="1644650" y="1764795"/>
            <a:ext cx="4690745" cy="1989455"/>
          </a:xfrm>
          <a:prstGeom prst="rect">
            <a:avLst/>
          </a:prstGeom>
        </p:spPr>
        <p:txBody>
          <a:bodyPr vert="horz" wrap="square" lIns="0" tIns="0" rIns="0" bIns="0" rtlCol="0">
            <a:spAutoFit/>
          </a:bodyPr>
          <a:lstStyle/>
          <a:p>
            <a:pPr marL="269240" indent="-256540">
              <a:lnSpc>
                <a:spcPct val="100000"/>
              </a:lnSpc>
              <a:buSzPct val="112121"/>
              <a:buFont typeface="Arial"/>
              <a:buChar char="•"/>
              <a:tabLst>
                <a:tab pos="269240" algn="l"/>
                <a:tab pos="269875" algn="l"/>
              </a:tabLst>
            </a:pPr>
            <a:r>
              <a:rPr sz="1650" b="1" spc="10" dirty="0">
                <a:solidFill>
                  <a:srgbClr val="06080A"/>
                </a:solidFill>
                <a:latin typeface="Arial"/>
                <a:cs typeface="Arial"/>
              </a:rPr>
              <a:t>Office of Local </a:t>
            </a:r>
            <a:r>
              <a:rPr sz="1650" b="1" dirty="0">
                <a:solidFill>
                  <a:srgbClr val="06080A"/>
                </a:solidFill>
                <a:latin typeface="Arial"/>
                <a:cs typeface="Arial"/>
              </a:rPr>
              <a:t>Health</a:t>
            </a:r>
            <a:r>
              <a:rPr sz="1650" b="1" spc="-250" dirty="0">
                <a:solidFill>
                  <a:srgbClr val="06080A"/>
                </a:solidFill>
                <a:latin typeface="Arial"/>
                <a:cs typeface="Arial"/>
              </a:rPr>
              <a:t> </a:t>
            </a:r>
            <a:r>
              <a:rPr sz="1650" b="1" spc="-5" dirty="0">
                <a:solidFill>
                  <a:srgbClr val="06080A"/>
                </a:solidFill>
                <a:latin typeface="Arial"/>
                <a:cs typeface="Arial"/>
              </a:rPr>
              <a:t>Services</a:t>
            </a:r>
            <a:endParaRPr sz="1650">
              <a:latin typeface="Arial"/>
              <a:cs typeface="Arial"/>
            </a:endParaRPr>
          </a:p>
          <a:p>
            <a:pPr marL="269240" indent="-256540">
              <a:lnSpc>
                <a:spcPct val="100000"/>
              </a:lnSpc>
              <a:spcBef>
                <a:spcPts val="1425"/>
              </a:spcBef>
              <a:buSzPct val="112121"/>
              <a:buFont typeface="Arial"/>
              <a:buChar char="•"/>
              <a:tabLst>
                <a:tab pos="269240" algn="l"/>
                <a:tab pos="269875" algn="l"/>
              </a:tabLst>
            </a:pPr>
            <a:r>
              <a:rPr sz="1650" b="1" spc="5" dirty="0">
                <a:solidFill>
                  <a:srgbClr val="06080A"/>
                </a:solidFill>
                <a:latin typeface="Arial"/>
                <a:cs typeface="Arial"/>
              </a:rPr>
              <a:t>Michigan Association </a:t>
            </a:r>
            <a:r>
              <a:rPr sz="1650" b="1" spc="10" dirty="0">
                <a:solidFill>
                  <a:srgbClr val="06080A"/>
                </a:solidFill>
                <a:latin typeface="Arial"/>
                <a:cs typeface="Arial"/>
              </a:rPr>
              <a:t>of Local </a:t>
            </a:r>
            <a:r>
              <a:rPr sz="1650" b="1" spc="5" dirty="0">
                <a:solidFill>
                  <a:srgbClr val="06080A"/>
                </a:solidFill>
                <a:latin typeface="Arial"/>
                <a:cs typeface="Arial"/>
              </a:rPr>
              <a:t>Public</a:t>
            </a:r>
            <a:r>
              <a:rPr sz="1650" b="1" spc="-315" dirty="0">
                <a:solidFill>
                  <a:srgbClr val="06080A"/>
                </a:solidFill>
                <a:latin typeface="Arial"/>
                <a:cs typeface="Arial"/>
              </a:rPr>
              <a:t> </a:t>
            </a:r>
            <a:r>
              <a:rPr sz="1650" b="1" dirty="0">
                <a:solidFill>
                  <a:srgbClr val="06080A"/>
                </a:solidFill>
                <a:latin typeface="Arial"/>
                <a:cs typeface="Arial"/>
              </a:rPr>
              <a:t>Health</a:t>
            </a:r>
            <a:endParaRPr sz="165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spc="5" dirty="0">
                <a:solidFill>
                  <a:srgbClr val="06080A"/>
                </a:solidFill>
                <a:latin typeface="Arial"/>
                <a:cs typeface="Arial"/>
              </a:rPr>
              <a:t>Public </a:t>
            </a:r>
            <a:r>
              <a:rPr sz="1650" b="1" dirty="0">
                <a:solidFill>
                  <a:srgbClr val="06080A"/>
                </a:solidFill>
                <a:latin typeface="Arial"/>
                <a:cs typeface="Arial"/>
              </a:rPr>
              <a:t>Health</a:t>
            </a:r>
            <a:r>
              <a:rPr sz="1650" b="1" spc="-114" dirty="0">
                <a:solidFill>
                  <a:srgbClr val="06080A"/>
                </a:solidFill>
                <a:latin typeface="Arial"/>
                <a:cs typeface="Arial"/>
              </a:rPr>
              <a:t> </a:t>
            </a:r>
            <a:r>
              <a:rPr sz="1650" b="1" spc="5" dirty="0">
                <a:solidFill>
                  <a:srgbClr val="06080A"/>
                </a:solidFill>
                <a:latin typeface="Arial"/>
                <a:cs typeface="Arial"/>
              </a:rPr>
              <a:t>Administrators</a:t>
            </a:r>
            <a:endParaRPr sz="165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spc="5" dirty="0">
                <a:solidFill>
                  <a:srgbClr val="06080A"/>
                </a:solidFill>
                <a:latin typeface="Arial"/>
                <a:cs typeface="Arial"/>
              </a:rPr>
              <a:t>Environmental</a:t>
            </a:r>
            <a:r>
              <a:rPr sz="1650" b="1" spc="-175" dirty="0">
                <a:solidFill>
                  <a:srgbClr val="06080A"/>
                </a:solidFill>
                <a:latin typeface="Arial"/>
                <a:cs typeface="Arial"/>
              </a:rPr>
              <a:t> </a:t>
            </a:r>
            <a:r>
              <a:rPr sz="1650" b="1" dirty="0">
                <a:solidFill>
                  <a:srgbClr val="06080A"/>
                </a:solidFill>
                <a:latin typeface="Arial"/>
                <a:cs typeface="Arial"/>
              </a:rPr>
              <a:t>Health</a:t>
            </a:r>
            <a:endParaRPr sz="165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dirty="0">
                <a:solidFill>
                  <a:srgbClr val="06080A"/>
                </a:solidFill>
                <a:latin typeface="Arial"/>
                <a:cs typeface="Arial"/>
              </a:rPr>
              <a:t>Epidemiological/Analytical</a:t>
            </a:r>
            <a:r>
              <a:rPr sz="1650" b="1" spc="-105" dirty="0">
                <a:solidFill>
                  <a:srgbClr val="06080A"/>
                </a:solidFill>
                <a:latin typeface="Arial"/>
                <a:cs typeface="Arial"/>
              </a:rPr>
              <a:t> </a:t>
            </a:r>
            <a:r>
              <a:rPr sz="1650" b="1" spc="5" dirty="0">
                <a:solidFill>
                  <a:srgbClr val="06080A"/>
                </a:solidFill>
                <a:latin typeface="Arial"/>
                <a:cs typeface="Arial"/>
              </a:rPr>
              <a:t>Staff</a:t>
            </a:r>
            <a:endParaRPr sz="165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18</a:t>
            </a:r>
            <a:endParaRPr sz="85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3839210" cy="382905"/>
          </a:xfrm>
          <a:prstGeom prst="rect">
            <a:avLst/>
          </a:prstGeom>
        </p:spPr>
        <p:txBody>
          <a:bodyPr vert="horz" wrap="square" lIns="0" tIns="0" rIns="0" bIns="0" rtlCol="0">
            <a:spAutoFit/>
          </a:bodyPr>
          <a:lstStyle/>
          <a:p>
            <a:pPr marL="12700">
              <a:lnSpc>
                <a:spcPct val="100000"/>
              </a:lnSpc>
            </a:pPr>
            <a:r>
              <a:rPr sz="2400" spc="15" dirty="0">
                <a:solidFill>
                  <a:srgbClr val="FFFFFF"/>
                </a:solidFill>
              </a:rPr>
              <a:t>What do </a:t>
            </a:r>
            <a:r>
              <a:rPr sz="2400" spc="10" dirty="0">
                <a:solidFill>
                  <a:srgbClr val="FFFFFF"/>
                </a:solidFill>
              </a:rPr>
              <a:t>they need to</a:t>
            </a:r>
            <a:r>
              <a:rPr sz="2400" spc="-400" dirty="0">
                <a:solidFill>
                  <a:srgbClr val="FFFFFF"/>
                </a:solidFill>
              </a:rPr>
              <a:t> </a:t>
            </a:r>
            <a:r>
              <a:rPr sz="2400" spc="10" dirty="0">
                <a:solidFill>
                  <a:srgbClr val="FFFFFF"/>
                </a:solidFill>
              </a:rPr>
              <a:t>hear</a:t>
            </a:r>
            <a:endParaRPr sz="2400"/>
          </a:p>
        </p:txBody>
      </p:sp>
      <p:sp>
        <p:nvSpPr>
          <p:cNvPr id="3" name="object 3"/>
          <p:cNvSpPr txBox="1"/>
          <p:nvPr/>
        </p:nvSpPr>
        <p:spPr>
          <a:xfrm>
            <a:off x="2556673" y="1649463"/>
            <a:ext cx="3517265" cy="2976880"/>
          </a:xfrm>
          <a:prstGeom prst="rect">
            <a:avLst/>
          </a:prstGeom>
        </p:spPr>
        <p:txBody>
          <a:bodyPr vert="horz" wrap="square" lIns="0" tIns="0" rIns="0" bIns="0" rtlCol="0">
            <a:spAutoFit/>
          </a:bodyPr>
          <a:lstStyle/>
          <a:p>
            <a:pPr marL="269240" indent="-256540">
              <a:lnSpc>
                <a:spcPct val="100000"/>
              </a:lnSpc>
              <a:buSzPct val="113888"/>
              <a:buFont typeface="Arial"/>
              <a:buChar char="•"/>
              <a:tabLst>
                <a:tab pos="269240" algn="l"/>
                <a:tab pos="269875" algn="l"/>
              </a:tabLst>
            </a:pPr>
            <a:r>
              <a:rPr sz="1800" b="1" spc="-25" dirty="0">
                <a:solidFill>
                  <a:srgbClr val="06080A"/>
                </a:solidFill>
                <a:latin typeface="Arial"/>
                <a:cs typeface="Arial"/>
              </a:rPr>
              <a:t>What </a:t>
            </a:r>
            <a:r>
              <a:rPr sz="1800" b="1" spc="-5" dirty="0">
                <a:solidFill>
                  <a:srgbClr val="06080A"/>
                </a:solidFill>
                <a:latin typeface="Arial"/>
                <a:cs typeface="Arial"/>
              </a:rPr>
              <a:t>is</a:t>
            </a:r>
            <a:r>
              <a:rPr sz="1800" b="1" spc="40" dirty="0">
                <a:solidFill>
                  <a:srgbClr val="06080A"/>
                </a:solidFill>
                <a:latin typeface="Arial"/>
                <a:cs typeface="Arial"/>
              </a:rPr>
              <a:t> </a:t>
            </a:r>
            <a:r>
              <a:rPr sz="1800" b="1" spc="-15" dirty="0">
                <a:solidFill>
                  <a:srgbClr val="06080A"/>
                </a:solidFill>
                <a:latin typeface="Arial"/>
                <a:cs typeface="Arial"/>
              </a:rPr>
              <a:t>this?</a:t>
            </a:r>
            <a:endParaRPr sz="1800" dirty="0">
              <a:latin typeface="Arial"/>
              <a:cs typeface="Arial"/>
            </a:endParaRPr>
          </a:p>
          <a:p>
            <a:pPr marL="440055" lvl="1" indent="-170815">
              <a:lnSpc>
                <a:spcPct val="100000"/>
              </a:lnSpc>
              <a:spcBef>
                <a:spcPts val="1095"/>
              </a:spcBef>
              <a:buSzPct val="117241"/>
              <a:buFont typeface="Arial"/>
              <a:buChar char="•"/>
              <a:tabLst>
                <a:tab pos="440690" algn="l"/>
              </a:tabLst>
            </a:pPr>
            <a:r>
              <a:rPr sz="1450" b="1" spc="15" dirty="0">
                <a:solidFill>
                  <a:srgbClr val="06080A"/>
                </a:solidFill>
                <a:latin typeface="Arial"/>
                <a:cs typeface="Arial"/>
              </a:rPr>
              <a:t>Big</a:t>
            </a:r>
            <a:r>
              <a:rPr sz="1450" b="1" spc="-40" dirty="0">
                <a:solidFill>
                  <a:srgbClr val="06080A"/>
                </a:solidFill>
                <a:latin typeface="Arial"/>
                <a:cs typeface="Arial"/>
              </a:rPr>
              <a:t> </a:t>
            </a:r>
            <a:r>
              <a:rPr sz="1450" b="1" spc="15" dirty="0">
                <a:solidFill>
                  <a:srgbClr val="06080A"/>
                </a:solidFill>
                <a:latin typeface="Arial"/>
                <a:cs typeface="Arial"/>
              </a:rPr>
              <a:t>Picture</a:t>
            </a:r>
            <a:endParaRPr sz="1450" dirty="0">
              <a:latin typeface="Arial"/>
              <a:cs typeface="Arial"/>
            </a:endParaRPr>
          </a:p>
          <a:p>
            <a:pPr marL="440055" lvl="1" indent="-170815">
              <a:lnSpc>
                <a:spcPct val="100000"/>
              </a:lnSpc>
              <a:spcBef>
                <a:spcPts val="595"/>
              </a:spcBef>
              <a:buSzPct val="117241"/>
              <a:buFont typeface="Arial"/>
              <a:buChar char="•"/>
              <a:tabLst>
                <a:tab pos="440690" algn="l"/>
              </a:tabLst>
            </a:pPr>
            <a:r>
              <a:rPr sz="1450" b="1" spc="20" dirty="0">
                <a:solidFill>
                  <a:srgbClr val="06080A"/>
                </a:solidFill>
                <a:latin typeface="Arial"/>
                <a:cs typeface="Arial"/>
              </a:rPr>
              <a:t>Little</a:t>
            </a:r>
            <a:r>
              <a:rPr sz="1450" b="1" spc="-110" dirty="0">
                <a:solidFill>
                  <a:srgbClr val="06080A"/>
                </a:solidFill>
                <a:latin typeface="Arial"/>
                <a:cs typeface="Arial"/>
              </a:rPr>
              <a:t> </a:t>
            </a:r>
            <a:r>
              <a:rPr sz="1450" b="1" spc="15" dirty="0">
                <a:solidFill>
                  <a:srgbClr val="06080A"/>
                </a:solidFill>
                <a:latin typeface="Arial"/>
                <a:cs typeface="Arial"/>
              </a:rPr>
              <a:t>Picture</a:t>
            </a:r>
            <a:endParaRPr sz="1450" dirty="0">
              <a:latin typeface="Arial"/>
              <a:cs typeface="Arial"/>
            </a:endParaRPr>
          </a:p>
          <a:p>
            <a:pPr marL="269240" indent="-256540">
              <a:lnSpc>
                <a:spcPct val="100000"/>
              </a:lnSpc>
              <a:spcBef>
                <a:spcPts val="919"/>
              </a:spcBef>
              <a:buSzPct val="113888"/>
              <a:buFont typeface="Arial"/>
              <a:buChar char="•"/>
              <a:tabLst>
                <a:tab pos="269240" algn="l"/>
                <a:tab pos="269875" algn="l"/>
              </a:tabLst>
            </a:pPr>
            <a:r>
              <a:rPr sz="1800" b="1" spc="-25" dirty="0">
                <a:solidFill>
                  <a:srgbClr val="06080A"/>
                </a:solidFill>
                <a:latin typeface="Arial"/>
                <a:cs typeface="Arial"/>
              </a:rPr>
              <a:t>Why </a:t>
            </a:r>
            <a:r>
              <a:rPr sz="1800" b="1" spc="-5" dirty="0">
                <a:solidFill>
                  <a:srgbClr val="06080A"/>
                </a:solidFill>
                <a:latin typeface="Arial"/>
                <a:cs typeface="Arial"/>
              </a:rPr>
              <a:t>is </a:t>
            </a:r>
            <a:r>
              <a:rPr sz="1800" b="1" spc="-10" dirty="0">
                <a:solidFill>
                  <a:srgbClr val="06080A"/>
                </a:solidFill>
                <a:latin typeface="Arial"/>
                <a:cs typeface="Arial"/>
              </a:rPr>
              <a:t>this</a:t>
            </a:r>
            <a:r>
              <a:rPr sz="1800" b="1" spc="20" dirty="0">
                <a:solidFill>
                  <a:srgbClr val="06080A"/>
                </a:solidFill>
                <a:latin typeface="Arial"/>
                <a:cs typeface="Arial"/>
              </a:rPr>
              <a:t> </a:t>
            </a:r>
            <a:r>
              <a:rPr sz="1800" b="1" spc="-5" dirty="0">
                <a:solidFill>
                  <a:srgbClr val="06080A"/>
                </a:solidFill>
                <a:latin typeface="Arial"/>
                <a:cs typeface="Arial"/>
              </a:rPr>
              <a:t>different?</a:t>
            </a:r>
            <a:endParaRPr sz="1800" dirty="0">
              <a:latin typeface="Arial"/>
              <a:cs typeface="Arial"/>
            </a:endParaRPr>
          </a:p>
          <a:p>
            <a:pPr marL="269240" marR="5080" indent="-256540">
              <a:lnSpc>
                <a:spcPct val="100000"/>
              </a:lnSpc>
              <a:spcBef>
                <a:spcPts val="1385"/>
              </a:spcBef>
              <a:buSzPct val="113888"/>
              <a:buFont typeface="Arial"/>
              <a:buChar char="•"/>
              <a:tabLst>
                <a:tab pos="269240" algn="l"/>
                <a:tab pos="269875" algn="l"/>
              </a:tabLst>
            </a:pPr>
            <a:r>
              <a:rPr sz="1800" b="1" dirty="0">
                <a:solidFill>
                  <a:srgbClr val="06080A"/>
                </a:solidFill>
                <a:latin typeface="Arial"/>
                <a:cs typeface="Arial"/>
              </a:rPr>
              <a:t>How </a:t>
            </a:r>
            <a:r>
              <a:rPr sz="1800" b="1" spc="-15" dirty="0">
                <a:solidFill>
                  <a:srgbClr val="06080A"/>
                </a:solidFill>
                <a:latin typeface="Arial"/>
                <a:cs typeface="Arial"/>
              </a:rPr>
              <a:t>might </a:t>
            </a:r>
            <a:r>
              <a:rPr sz="1800" b="1" spc="-10" dirty="0">
                <a:solidFill>
                  <a:srgbClr val="06080A"/>
                </a:solidFill>
                <a:latin typeface="Arial"/>
                <a:cs typeface="Arial"/>
              </a:rPr>
              <a:t>this </a:t>
            </a:r>
            <a:r>
              <a:rPr sz="1800" b="1" spc="-20" dirty="0">
                <a:solidFill>
                  <a:srgbClr val="06080A"/>
                </a:solidFill>
                <a:latin typeface="Arial"/>
                <a:cs typeface="Arial"/>
              </a:rPr>
              <a:t>change </a:t>
            </a:r>
            <a:r>
              <a:rPr sz="1800" b="1" spc="-10" dirty="0">
                <a:solidFill>
                  <a:srgbClr val="06080A"/>
                </a:solidFill>
                <a:latin typeface="Arial"/>
                <a:cs typeface="Arial"/>
              </a:rPr>
              <a:t>health  </a:t>
            </a:r>
            <a:r>
              <a:rPr sz="1800" b="1" spc="-20" dirty="0">
                <a:solidFill>
                  <a:srgbClr val="06080A"/>
                </a:solidFill>
                <a:latin typeface="Arial"/>
                <a:cs typeface="Arial"/>
              </a:rPr>
              <a:t>planning?</a:t>
            </a:r>
            <a:endParaRPr sz="1800" dirty="0">
              <a:latin typeface="Arial"/>
              <a:cs typeface="Arial"/>
            </a:endParaRPr>
          </a:p>
          <a:p>
            <a:pPr marL="269240" indent="-256540">
              <a:lnSpc>
                <a:spcPct val="100000"/>
              </a:lnSpc>
              <a:spcBef>
                <a:spcPts val="1385"/>
              </a:spcBef>
              <a:buSzPct val="113888"/>
              <a:buFont typeface="Arial"/>
              <a:buChar char="•"/>
              <a:tabLst>
                <a:tab pos="269240" algn="l"/>
                <a:tab pos="269875" algn="l"/>
              </a:tabLst>
            </a:pPr>
            <a:r>
              <a:rPr sz="1800" b="1" spc="-20" dirty="0">
                <a:solidFill>
                  <a:srgbClr val="06080A"/>
                </a:solidFill>
                <a:latin typeface="Arial"/>
                <a:cs typeface="Arial"/>
              </a:rPr>
              <a:t>When </a:t>
            </a:r>
            <a:r>
              <a:rPr sz="1800" b="1" spc="-5" dirty="0">
                <a:solidFill>
                  <a:srgbClr val="06080A"/>
                </a:solidFill>
                <a:latin typeface="Arial"/>
                <a:cs typeface="Arial"/>
              </a:rPr>
              <a:t>is it</a:t>
            </a:r>
            <a:r>
              <a:rPr sz="1800" b="1" spc="35" dirty="0">
                <a:solidFill>
                  <a:srgbClr val="06080A"/>
                </a:solidFill>
                <a:latin typeface="Arial"/>
                <a:cs typeface="Arial"/>
              </a:rPr>
              <a:t> </a:t>
            </a:r>
            <a:r>
              <a:rPr sz="1800" b="1" spc="-15" dirty="0">
                <a:solidFill>
                  <a:srgbClr val="06080A"/>
                </a:solidFill>
                <a:latin typeface="Arial"/>
                <a:cs typeface="Arial"/>
              </a:rPr>
              <a:t>coming?</a:t>
            </a:r>
            <a:endParaRPr sz="1800" dirty="0">
              <a:latin typeface="Arial"/>
              <a:cs typeface="Arial"/>
            </a:endParaRPr>
          </a:p>
          <a:p>
            <a:pPr marL="269240" indent="-256540">
              <a:lnSpc>
                <a:spcPct val="100000"/>
              </a:lnSpc>
              <a:spcBef>
                <a:spcPts val="1420"/>
              </a:spcBef>
              <a:buSzPct val="113888"/>
              <a:buFont typeface="Arial"/>
              <a:buChar char="•"/>
              <a:tabLst>
                <a:tab pos="269240" algn="l"/>
                <a:tab pos="269875" algn="l"/>
              </a:tabLst>
            </a:pPr>
            <a:r>
              <a:rPr sz="1800" b="1" spc="-25" dirty="0">
                <a:solidFill>
                  <a:srgbClr val="06080A"/>
                </a:solidFill>
                <a:latin typeface="Arial"/>
                <a:cs typeface="Arial"/>
              </a:rPr>
              <a:t>What </a:t>
            </a:r>
            <a:r>
              <a:rPr sz="1800" b="1" spc="-5" dirty="0">
                <a:solidFill>
                  <a:srgbClr val="06080A"/>
                </a:solidFill>
                <a:latin typeface="Arial"/>
                <a:cs typeface="Arial"/>
              </a:rPr>
              <a:t>is</a:t>
            </a:r>
            <a:r>
              <a:rPr sz="1800" b="1" spc="50" dirty="0">
                <a:solidFill>
                  <a:srgbClr val="06080A"/>
                </a:solidFill>
                <a:latin typeface="Arial"/>
                <a:cs typeface="Arial"/>
              </a:rPr>
              <a:t> </a:t>
            </a:r>
            <a:r>
              <a:rPr sz="1800" b="1" spc="-15" dirty="0">
                <a:solidFill>
                  <a:srgbClr val="06080A"/>
                </a:solidFill>
                <a:latin typeface="Arial"/>
                <a:cs typeface="Arial"/>
              </a:rPr>
              <a:t>next?</a:t>
            </a:r>
            <a:endParaRPr sz="1800" dirty="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19</a:t>
            </a:r>
            <a:endParaRPr sz="85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2938145" cy="382905"/>
          </a:xfrm>
          <a:prstGeom prst="rect">
            <a:avLst/>
          </a:prstGeom>
        </p:spPr>
        <p:txBody>
          <a:bodyPr vert="horz" wrap="square" lIns="0" tIns="0" rIns="0" bIns="0" rtlCol="0">
            <a:spAutoFit/>
          </a:bodyPr>
          <a:lstStyle/>
          <a:p>
            <a:pPr marL="12700">
              <a:lnSpc>
                <a:spcPct val="100000"/>
              </a:lnSpc>
            </a:pPr>
            <a:r>
              <a:rPr sz="2400" spc="-5" dirty="0">
                <a:solidFill>
                  <a:srgbClr val="FFFFFF"/>
                </a:solidFill>
              </a:rPr>
              <a:t>Project</a:t>
            </a:r>
            <a:r>
              <a:rPr sz="2400" spc="-75" dirty="0">
                <a:solidFill>
                  <a:srgbClr val="FFFFFF"/>
                </a:solidFill>
              </a:rPr>
              <a:t> </a:t>
            </a:r>
            <a:r>
              <a:rPr sz="2400" spc="10" dirty="0">
                <a:solidFill>
                  <a:srgbClr val="FFFFFF"/>
                </a:solidFill>
              </a:rPr>
              <a:t>Background</a:t>
            </a:r>
            <a:endParaRPr sz="2400"/>
          </a:p>
        </p:txBody>
      </p:sp>
      <p:sp>
        <p:nvSpPr>
          <p:cNvPr id="3" name="object 3"/>
          <p:cNvSpPr txBox="1"/>
          <p:nvPr/>
        </p:nvSpPr>
        <p:spPr>
          <a:xfrm>
            <a:off x="1358900" y="1248382"/>
            <a:ext cx="6177915" cy="3408679"/>
          </a:xfrm>
          <a:prstGeom prst="rect">
            <a:avLst/>
          </a:prstGeom>
        </p:spPr>
        <p:txBody>
          <a:bodyPr vert="horz" wrap="square" lIns="0" tIns="0" rIns="0" bIns="0" rtlCol="0">
            <a:spAutoFit/>
          </a:bodyPr>
          <a:lstStyle/>
          <a:p>
            <a:pPr marL="12700" marR="201930">
              <a:lnSpc>
                <a:spcPct val="100000"/>
              </a:lnSpc>
            </a:pPr>
            <a:r>
              <a:rPr sz="1950" b="1" dirty="0">
                <a:solidFill>
                  <a:srgbClr val="06080A"/>
                </a:solidFill>
                <a:latin typeface="Arial"/>
                <a:cs typeface="Arial"/>
              </a:rPr>
              <a:t>Goal: </a:t>
            </a:r>
            <a:r>
              <a:rPr sz="1950" b="1" spc="5" dirty="0">
                <a:solidFill>
                  <a:srgbClr val="06080A"/>
                </a:solidFill>
                <a:latin typeface="Arial"/>
                <a:cs typeface="Arial"/>
              </a:rPr>
              <a:t>Produce </a:t>
            </a:r>
            <a:r>
              <a:rPr sz="1950" b="1" spc="-5" dirty="0">
                <a:solidFill>
                  <a:srgbClr val="06080A"/>
                </a:solidFill>
                <a:latin typeface="Arial"/>
                <a:cs typeface="Arial"/>
              </a:rPr>
              <a:t>estimates </a:t>
            </a:r>
            <a:r>
              <a:rPr sz="1950" b="1" spc="5" dirty="0">
                <a:solidFill>
                  <a:srgbClr val="06080A"/>
                </a:solidFill>
                <a:latin typeface="Arial"/>
                <a:cs typeface="Arial"/>
              </a:rPr>
              <a:t>of </a:t>
            </a:r>
            <a:r>
              <a:rPr sz="1950" b="1" spc="-15" dirty="0">
                <a:solidFill>
                  <a:srgbClr val="06080A"/>
                </a:solidFill>
                <a:latin typeface="Arial"/>
                <a:cs typeface="Arial"/>
              </a:rPr>
              <a:t>life </a:t>
            </a:r>
            <a:r>
              <a:rPr sz="1950" b="1" spc="5" dirty="0">
                <a:solidFill>
                  <a:srgbClr val="06080A"/>
                </a:solidFill>
                <a:latin typeface="Arial"/>
                <a:cs typeface="Arial"/>
              </a:rPr>
              <a:t>expectancy at</a:t>
            </a:r>
            <a:r>
              <a:rPr sz="1950" b="1" spc="-210" dirty="0">
                <a:solidFill>
                  <a:srgbClr val="06080A"/>
                </a:solidFill>
                <a:latin typeface="Arial"/>
                <a:cs typeface="Arial"/>
              </a:rPr>
              <a:t> </a:t>
            </a:r>
            <a:r>
              <a:rPr sz="1950" b="1" spc="-10" dirty="0">
                <a:solidFill>
                  <a:srgbClr val="06080A"/>
                </a:solidFill>
                <a:latin typeface="Arial"/>
                <a:cs typeface="Arial"/>
              </a:rPr>
              <a:t>birth  </a:t>
            </a:r>
            <a:r>
              <a:rPr sz="1950" b="1" spc="-5" dirty="0">
                <a:solidFill>
                  <a:srgbClr val="06080A"/>
                </a:solidFill>
                <a:latin typeface="Arial"/>
                <a:cs typeface="Arial"/>
              </a:rPr>
              <a:t>for </a:t>
            </a:r>
            <a:r>
              <a:rPr sz="1950" b="1" spc="-10" dirty="0">
                <a:solidFill>
                  <a:srgbClr val="06080A"/>
                </a:solidFill>
                <a:latin typeface="Arial"/>
                <a:cs typeface="Arial"/>
              </a:rPr>
              <a:t>every </a:t>
            </a:r>
            <a:r>
              <a:rPr sz="1950" b="1" spc="5" dirty="0">
                <a:solidFill>
                  <a:srgbClr val="06080A"/>
                </a:solidFill>
                <a:latin typeface="Arial"/>
                <a:cs typeface="Arial"/>
              </a:rPr>
              <a:t>Census </a:t>
            </a:r>
            <a:r>
              <a:rPr sz="1950" b="1" spc="-5" dirty="0">
                <a:solidFill>
                  <a:srgbClr val="06080A"/>
                </a:solidFill>
                <a:latin typeface="Arial"/>
                <a:cs typeface="Arial"/>
              </a:rPr>
              <a:t>tract </a:t>
            </a:r>
            <a:r>
              <a:rPr sz="1950" b="1" spc="-10" dirty="0">
                <a:solidFill>
                  <a:srgbClr val="06080A"/>
                </a:solidFill>
                <a:latin typeface="Arial"/>
                <a:cs typeface="Arial"/>
              </a:rPr>
              <a:t>in </a:t>
            </a:r>
            <a:r>
              <a:rPr sz="1950" b="1" spc="-5" dirty="0">
                <a:solidFill>
                  <a:srgbClr val="06080A"/>
                </a:solidFill>
                <a:latin typeface="Arial"/>
                <a:cs typeface="Arial"/>
              </a:rPr>
              <a:t>the </a:t>
            </a:r>
            <a:r>
              <a:rPr sz="1950" b="1" dirty="0">
                <a:solidFill>
                  <a:srgbClr val="06080A"/>
                </a:solidFill>
                <a:latin typeface="Arial"/>
                <a:cs typeface="Arial"/>
              </a:rPr>
              <a:t>United</a:t>
            </a:r>
            <a:r>
              <a:rPr sz="1950" b="1" spc="-50" dirty="0">
                <a:solidFill>
                  <a:srgbClr val="06080A"/>
                </a:solidFill>
                <a:latin typeface="Arial"/>
                <a:cs typeface="Arial"/>
              </a:rPr>
              <a:t> </a:t>
            </a:r>
            <a:r>
              <a:rPr sz="1950" b="1" spc="5" dirty="0">
                <a:solidFill>
                  <a:srgbClr val="06080A"/>
                </a:solidFill>
                <a:latin typeface="Arial"/>
                <a:cs typeface="Arial"/>
              </a:rPr>
              <a:t>States.</a:t>
            </a:r>
            <a:endParaRPr sz="1950" dirty="0">
              <a:latin typeface="Arial"/>
              <a:cs typeface="Arial"/>
            </a:endParaRPr>
          </a:p>
          <a:p>
            <a:pPr marL="12700" marR="5080">
              <a:lnSpc>
                <a:spcPct val="99400"/>
              </a:lnSpc>
              <a:spcBef>
                <a:spcPts val="1445"/>
              </a:spcBef>
            </a:pPr>
            <a:r>
              <a:rPr sz="1650" dirty="0">
                <a:solidFill>
                  <a:srgbClr val="06080A"/>
                </a:solidFill>
                <a:latin typeface="Arial"/>
                <a:cs typeface="Arial"/>
              </a:rPr>
              <a:t>An </a:t>
            </a:r>
            <a:r>
              <a:rPr sz="1650" spc="5" dirty="0">
                <a:solidFill>
                  <a:srgbClr val="06080A"/>
                </a:solidFill>
                <a:latin typeface="Arial"/>
                <a:cs typeface="Arial"/>
              </a:rPr>
              <a:t>increasing body </a:t>
            </a:r>
            <a:r>
              <a:rPr sz="1650" dirty="0">
                <a:solidFill>
                  <a:srgbClr val="06080A"/>
                </a:solidFill>
                <a:latin typeface="Arial"/>
                <a:cs typeface="Arial"/>
              </a:rPr>
              <a:t>of </a:t>
            </a:r>
            <a:r>
              <a:rPr sz="1650" spc="10" dirty="0">
                <a:solidFill>
                  <a:srgbClr val="06080A"/>
                </a:solidFill>
                <a:latin typeface="Arial"/>
                <a:cs typeface="Arial"/>
              </a:rPr>
              <a:t>research </a:t>
            </a:r>
            <a:r>
              <a:rPr sz="1650" spc="-5" dirty="0">
                <a:solidFill>
                  <a:srgbClr val="06080A"/>
                </a:solidFill>
                <a:latin typeface="Arial"/>
                <a:cs typeface="Arial"/>
              </a:rPr>
              <a:t>is </a:t>
            </a:r>
            <a:r>
              <a:rPr sz="1650" dirty="0">
                <a:solidFill>
                  <a:srgbClr val="06080A"/>
                </a:solidFill>
                <a:latin typeface="Arial"/>
                <a:cs typeface="Arial"/>
              </a:rPr>
              <a:t>recognizing the importance of  measuring </a:t>
            </a:r>
            <a:r>
              <a:rPr sz="1650" spc="-5" dirty="0">
                <a:solidFill>
                  <a:srgbClr val="06080A"/>
                </a:solidFill>
                <a:latin typeface="Arial"/>
                <a:cs typeface="Arial"/>
              </a:rPr>
              <a:t>mortality </a:t>
            </a:r>
            <a:r>
              <a:rPr sz="1650" dirty="0">
                <a:solidFill>
                  <a:srgbClr val="06080A"/>
                </a:solidFill>
                <a:latin typeface="Arial"/>
                <a:cs typeface="Arial"/>
              </a:rPr>
              <a:t>outcomes at the local </a:t>
            </a:r>
            <a:r>
              <a:rPr sz="1650" spc="10" dirty="0">
                <a:solidFill>
                  <a:srgbClr val="06080A"/>
                </a:solidFill>
                <a:latin typeface="Arial"/>
                <a:cs typeface="Arial"/>
              </a:rPr>
              <a:t>level </a:t>
            </a:r>
            <a:r>
              <a:rPr sz="1650" dirty="0">
                <a:solidFill>
                  <a:srgbClr val="06080A"/>
                </a:solidFill>
                <a:latin typeface="Arial"/>
                <a:cs typeface="Arial"/>
              </a:rPr>
              <a:t>to the</a:t>
            </a:r>
            <a:r>
              <a:rPr sz="1650" spc="-235" dirty="0">
                <a:solidFill>
                  <a:srgbClr val="06080A"/>
                </a:solidFill>
                <a:latin typeface="Arial"/>
                <a:cs typeface="Arial"/>
              </a:rPr>
              <a:t> </a:t>
            </a:r>
            <a:r>
              <a:rPr sz="1650" spc="-5" dirty="0">
                <a:solidFill>
                  <a:srgbClr val="06080A"/>
                </a:solidFill>
                <a:latin typeface="Arial"/>
                <a:cs typeface="Arial"/>
              </a:rPr>
              <a:t>identification  </a:t>
            </a:r>
            <a:r>
              <a:rPr sz="1650" dirty="0">
                <a:solidFill>
                  <a:srgbClr val="06080A"/>
                </a:solidFill>
                <a:latin typeface="Arial"/>
                <a:cs typeface="Arial"/>
              </a:rPr>
              <a:t>of health disparities </a:t>
            </a:r>
            <a:r>
              <a:rPr sz="1650" spc="-10" dirty="0">
                <a:solidFill>
                  <a:srgbClr val="06080A"/>
                </a:solidFill>
                <a:latin typeface="Arial"/>
                <a:cs typeface="Arial"/>
              </a:rPr>
              <a:t>within </a:t>
            </a:r>
            <a:r>
              <a:rPr sz="1650" spc="5" dirty="0">
                <a:solidFill>
                  <a:srgbClr val="06080A"/>
                </a:solidFill>
                <a:latin typeface="Arial"/>
                <a:cs typeface="Arial"/>
              </a:rPr>
              <a:t>a</a:t>
            </a:r>
            <a:r>
              <a:rPr sz="1650" spc="-100" dirty="0">
                <a:solidFill>
                  <a:srgbClr val="06080A"/>
                </a:solidFill>
                <a:latin typeface="Arial"/>
                <a:cs typeface="Arial"/>
              </a:rPr>
              <a:t> </a:t>
            </a:r>
            <a:r>
              <a:rPr sz="1650" spc="-5" dirty="0">
                <a:solidFill>
                  <a:srgbClr val="06080A"/>
                </a:solidFill>
                <a:latin typeface="Arial"/>
                <a:cs typeface="Arial"/>
              </a:rPr>
              <a:t>population</a:t>
            </a:r>
            <a:endParaRPr sz="1650" dirty="0">
              <a:latin typeface="Arial"/>
              <a:cs typeface="Arial"/>
            </a:endParaRPr>
          </a:p>
          <a:p>
            <a:pPr marL="12700" marR="495300">
              <a:lnSpc>
                <a:spcPts val="1950"/>
              </a:lnSpc>
              <a:spcBef>
                <a:spcPts val="1510"/>
              </a:spcBef>
            </a:pPr>
            <a:r>
              <a:rPr sz="1650" spc="-5" dirty="0">
                <a:solidFill>
                  <a:srgbClr val="06080A"/>
                </a:solidFill>
                <a:latin typeface="Arial"/>
                <a:cs typeface="Arial"/>
              </a:rPr>
              <a:t>The </a:t>
            </a:r>
            <a:r>
              <a:rPr sz="1650" dirty="0">
                <a:solidFill>
                  <a:srgbClr val="06080A"/>
                </a:solidFill>
                <a:latin typeface="Arial"/>
                <a:cs typeface="Arial"/>
              </a:rPr>
              <a:t>indicator most </a:t>
            </a:r>
            <a:r>
              <a:rPr sz="1650" spc="-10" dirty="0">
                <a:solidFill>
                  <a:srgbClr val="06080A"/>
                </a:solidFill>
                <a:latin typeface="Arial"/>
                <a:cs typeface="Arial"/>
              </a:rPr>
              <a:t>widely </a:t>
            </a:r>
            <a:r>
              <a:rPr sz="1650" spc="-5" dirty="0">
                <a:solidFill>
                  <a:srgbClr val="06080A"/>
                </a:solidFill>
                <a:latin typeface="Arial"/>
                <a:cs typeface="Arial"/>
              </a:rPr>
              <a:t>identified </a:t>
            </a:r>
            <a:r>
              <a:rPr sz="1650" spc="5" dirty="0">
                <a:solidFill>
                  <a:srgbClr val="06080A"/>
                </a:solidFill>
                <a:latin typeface="Arial"/>
                <a:cs typeface="Arial"/>
              </a:rPr>
              <a:t>as </a:t>
            </a:r>
            <a:r>
              <a:rPr sz="1650" dirty="0">
                <a:solidFill>
                  <a:srgbClr val="06080A"/>
                </a:solidFill>
                <a:latin typeface="Arial"/>
                <a:cs typeface="Arial"/>
              </a:rPr>
              <a:t>the ideal measure of</a:t>
            </a:r>
            <a:r>
              <a:rPr sz="1650" spc="-150" dirty="0">
                <a:solidFill>
                  <a:srgbClr val="06080A"/>
                </a:solidFill>
                <a:latin typeface="Arial"/>
                <a:cs typeface="Arial"/>
              </a:rPr>
              <a:t> </a:t>
            </a:r>
            <a:r>
              <a:rPr sz="1650" spc="5" dirty="0">
                <a:solidFill>
                  <a:srgbClr val="06080A"/>
                </a:solidFill>
                <a:latin typeface="Arial"/>
                <a:cs typeface="Arial"/>
              </a:rPr>
              <a:t>a  </a:t>
            </a:r>
            <a:r>
              <a:rPr sz="1650" spc="-5" dirty="0">
                <a:solidFill>
                  <a:srgbClr val="06080A"/>
                </a:solidFill>
                <a:latin typeface="Arial"/>
                <a:cs typeface="Arial"/>
              </a:rPr>
              <a:t>population’s mortality </a:t>
            </a:r>
            <a:r>
              <a:rPr sz="1650" spc="5" dirty="0">
                <a:solidFill>
                  <a:srgbClr val="06080A"/>
                </a:solidFill>
                <a:latin typeface="Arial"/>
                <a:cs typeface="Arial"/>
              </a:rPr>
              <a:t>experience </a:t>
            </a:r>
            <a:r>
              <a:rPr sz="1650" spc="-5" dirty="0">
                <a:solidFill>
                  <a:srgbClr val="06080A"/>
                </a:solidFill>
                <a:latin typeface="Arial"/>
                <a:cs typeface="Arial"/>
              </a:rPr>
              <a:t>is </a:t>
            </a:r>
            <a:r>
              <a:rPr sz="1650" spc="-10" dirty="0">
                <a:solidFill>
                  <a:srgbClr val="06080A"/>
                </a:solidFill>
                <a:latin typeface="Arial"/>
                <a:cs typeface="Arial"/>
              </a:rPr>
              <a:t>life </a:t>
            </a:r>
            <a:r>
              <a:rPr sz="1650" spc="10" dirty="0">
                <a:solidFill>
                  <a:srgbClr val="06080A"/>
                </a:solidFill>
                <a:latin typeface="Arial"/>
                <a:cs typeface="Arial"/>
              </a:rPr>
              <a:t>expectancy </a:t>
            </a:r>
            <a:r>
              <a:rPr sz="1650" dirty="0">
                <a:solidFill>
                  <a:srgbClr val="06080A"/>
                </a:solidFill>
                <a:latin typeface="Arial"/>
                <a:cs typeface="Arial"/>
              </a:rPr>
              <a:t>at</a:t>
            </a:r>
            <a:r>
              <a:rPr sz="1650" spc="-260" dirty="0">
                <a:solidFill>
                  <a:srgbClr val="06080A"/>
                </a:solidFill>
                <a:latin typeface="Arial"/>
                <a:cs typeface="Arial"/>
              </a:rPr>
              <a:t> </a:t>
            </a:r>
            <a:r>
              <a:rPr sz="1650" dirty="0">
                <a:solidFill>
                  <a:srgbClr val="06080A"/>
                </a:solidFill>
                <a:latin typeface="Arial"/>
                <a:cs typeface="Arial"/>
              </a:rPr>
              <a:t>birth.</a:t>
            </a:r>
            <a:endParaRPr sz="1650" dirty="0">
              <a:latin typeface="Arial"/>
              <a:cs typeface="Arial"/>
            </a:endParaRPr>
          </a:p>
          <a:p>
            <a:pPr marL="12700" marR="129539">
              <a:lnSpc>
                <a:spcPct val="99700"/>
              </a:lnSpc>
              <a:spcBef>
                <a:spcPts val="1365"/>
              </a:spcBef>
            </a:pPr>
            <a:r>
              <a:rPr sz="1650" spc="-10" dirty="0">
                <a:solidFill>
                  <a:srgbClr val="06080A"/>
                </a:solidFill>
                <a:latin typeface="Arial"/>
                <a:cs typeface="Arial"/>
              </a:rPr>
              <a:t>Its </a:t>
            </a:r>
            <a:r>
              <a:rPr sz="1650" spc="-5" dirty="0">
                <a:solidFill>
                  <a:srgbClr val="06080A"/>
                </a:solidFill>
                <a:latin typeface="Arial"/>
                <a:cs typeface="Arial"/>
              </a:rPr>
              <a:t>estimation is </a:t>
            </a:r>
            <a:r>
              <a:rPr sz="1650" dirty="0">
                <a:solidFill>
                  <a:srgbClr val="06080A"/>
                </a:solidFill>
                <a:latin typeface="Arial"/>
                <a:cs typeface="Arial"/>
              </a:rPr>
              <a:t>complex. </a:t>
            </a:r>
            <a:r>
              <a:rPr sz="1650" spc="-15" dirty="0">
                <a:solidFill>
                  <a:srgbClr val="06080A"/>
                </a:solidFill>
                <a:latin typeface="Arial"/>
                <a:cs typeface="Arial"/>
              </a:rPr>
              <a:t>It </a:t>
            </a:r>
            <a:r>
              <a:rPr sz="1650" spc="5" dirty="0">
                <a:solidFill>
                  <a:srgbClr val="06080A"/>
                </a:solidFill>
                <a:latin typeface="Arial"/>
                <a:cs typeface="Arial"/>
              </a:rPr>
              <a:t>requires </a:t>
            </a:r>
            <a:r>
              <a:rPr sz="1650" dirty="0">
                <a:solidFill>
                  <a:srgbClr val="06080A"/>
                </a:solidFill>
                <a:latin typeface="Arial"/>
                <a:cs typeface="Arial"/>
              </a:rPr>
              <a:t>the calculation of </a:t>
            </a:r>
            <a:r>
              <a:rPr sz="1650" spc="5" dirty="0">
                <a:solidFill>
                  <a:srgbClr val="06080A"/>
                </a:solidFill>
                <a:latin typeface="Arial"/>
                <a:cs typeface="Arial"/>
              </a:rPr>
              <a:t>a </a:t>
            </a:r>
            <a:r>
              <a:rPr sz="1650" spc="-10" dirty="0">
                <a:solidFill>
                  <a:srgbClr val="06080A"/>
                </a:solidFill>
                <a:latin typeface="Arial"/>
                <a:cs typeface="Arial"/>
              </a:rPr>
              <a:t>life </a:t>
            </a:r>
            <a:r>
              <a:rPr sz="1650" dirty="0">
                <a:solidFill>
                  <a:srgbClr val="06080A"/>
                </a:solidFill>
                <a:latin typeface="Arial"/>
                <a:cs typeface="Arial"/>
              </a:rPr>
              <a:t>table  that includes </a:t>
            </a:r>
            <a:r>
              <a:rPr sz="1650" spc="5" dirty="0">
                <a:solidFill>
                  <a:srgbClr val="06080A"/>
                </a:solidFill>
                <a:latin typeface="Arial"/>
                <a:cs typeface="Arial"/>
              </a:rPr>
              <a:t>six </a:t>
            </a:r>
            <a:r>
              <a:rPr sz="1650" dirty="0">
                <a:solidFill>
                  <a:srgbClr val="06080A"/>
                </a:solidFill>
                <a:latin typeface="Arial"/>
                <a:cs typeface="Arial"/>
              </a:rPr>
              <a:t>distinct functions </a:t>
            </a:r>
            <a:r>
              <a:rPr sz="1650" spc="5" dirty="0">
                <a:solidFill>
                  <a:srgbClr val="06080A"/>
                </a:solidFill>
                <a:latin typeface="Arial"/>
                <a:cs typeface="Arial"/>
              </a:rPr>
              <a:t>and a </a:t>
            </a:r>
            <a:r>
              <a:rPr sz="1650" spc="-15" dirty="0">
                <a:solidFill>
                  <a:srgbClr val="06080A"/>
                </a:solidFill>
                <a:latin typeface="Arial"/>
                <a:cs typeface="Arial"/>
              </a:rPr>
              <a:t>minimum </a:t>
            </a:r>
            <a:r>
              <a:rPr sz="1650" spc="-5" dirty="0">
                <a:solidFill>
                  <a:srgbClr val="06080A"/>
                </a:solidFill>
                <a:latin typeface="Arial"/>
                <a:cs typeface="Arial"/>
              </a:rPr>
              <a:t>number </a:t>
            </a:r>
            <a:r>
              <a:rPr sz="1650" dirty="0">
                <a:solidFill>
                  <a:srgbClr val="06080A"/>
                </a:solidFill>
                <a:latin typeface="Arial"/>
                <a:cs typeface="Arial"/>
              </a:rPr>
              <a:t>of age  </a:t>
            </a:r>
            <a:r>
              <a:rPr sz="1650" spc="5" dirty="0">
                <a:solidFill>
                  <a:srgbClr val="06080A"/>
                </a:solidFill>
                <a:latin typeface="Arial"/>
                <a:cs typeface="Arial"/>
              </a:rPr>
              <a:t>groups and </a:t>
            </a:r>
            <a:r>
              <a:rPr sz="1650" dirty="0">
                <a:solidFill>
                  <a:srgbClr val="06080A"/>
                </a:solidFill>
                <a:latin typeface="Arial"/>
                <a:cs typeface="Arial"/>
              </a:rPr>
              <a:t>total population size below </a:t>
            </a:r>
            <a:r>
              <a:rPr sz="1650" spc="-5" dirty="0">
                <a:solidFill>
                  <a:srgbClr val="06080A"/>
                </a:solidFill>
                <a:latin typeface="Arial"/>
                <a:cs typeface="Arial"/>
              </a:rPr>
              <a:t>which </a:t>
            </a:r>
            <a:r>
              <a:rPr sz="1650" dirty="0">
                <a:solidFill>
                  <a:srgbClr val="06080A"/>
                </a:solidFill>
                <a:latin typeface="Arial"/>
                <a:cs typeface="Arial"/>
              </a:rPr>
              <a:t>the </a:t>
            </a:r>
            <a:r>
              <a:rPr sz="1650" spc="-5" dirty="0">
                <a:solidFill>
                  <a:srgbClr val="06080A"/>
                </a:solidFill>
                <a:latin typeface="Arial"/>
                <a:cs typeface="Arial"/>
              </a:rPr>
              <a:t>estimates  </a:t>
            </a:r>
            <a:r>
              <a:rPr sz="1650" dirty="0">
                <a:solidFill>
                  <a:srgbClr val="06080A"/>
                </a:solidFill>
                <a:latin typeface="Arial"/>
                <a:cs typeface="Arial"/>
              </a:rPr>
              <a:t>become unstable </a:t>
            </a:r>
            <a:r>
              <a:rPr sz="1650" spc="5" dirty="0">
                <a:solidFill>
                  <a:srgbClr val="06080A"/>
                </a:solidFill>
                <a:latin typeface="Arial"/>
                <a:cs typeface="Arial"/>
              </a:rPr>
              <a:t>and</a:t>
            </a:r>
            <a:r>
              <a:rPr sz="1650" spc="-160" dirty="0">
                <a:solidFill>
                  <a:srgbClr val="06080A"/>
                </a:solidFill>
                <a:latin typeface="Arial"/>
                <a:cs typeface="Arial"/>
              </a:rPr>
              <a:t> </a:t>
            </a:r>
            <a:r>
              <a:rPr sz="1650" spc="-5" dirty="0">
                <a:solidFill>
                  <a:srgbClr val="06080A"/>
                </a:solidFill>
                <a:latin typeface="Arial"/>
                <a:cs typeface="Arial"/>
              </a:rPr>
              <a:t>unreliable.</a:t>
            </a:r>
            <a:endParaRPr sz="1650" dirty="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20</a:t>
            </a:r>
            <a:endParaRPr sz="85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6927" y="167626"/>
            <a:ext cx="2871470" cy="428625"/>
          </a:xfrm>
          <a:prstGeom prst="rect">
            <a:avLst/>
          </a:prstGeom>
        </p:spPr>
        <p:txBody>
          <a:bodyPr vert="horz" wrap="square" lIns="0" tIns="0" rIns="0" bIns="0" rtlCol="0">
            <a:spAutoFit/>
          </a:bodyPr>
          <a:lstStyle/>
          <a:p>
            <a:pPr marL="12700">
              <a:lnSpc>
                <a:spcPct val="100000"/>
              </a:lnSpc>
            </a:pPr>
            <a:r>
              <a:rPr sz="2700" spc="-5" dirty="0">
                <a:solidFill>
                  <a:srgbClr val="FFFFFF"/>
                </a:solidFill>
              </a:rPr>
              <a:t>Project</a:t>
            </a:r>
            <a:r>
              <a:rPr sz="2700" spc="-70" dirty="0">
                <a:solidFill>
                  <a:srgbClr val="FFFFFF"/>
                </a:solidFill>
              </a:rPr>
              <a:t> </a:t>
            </a:r>
            <a:r>
              <a:rPr sz="2700" spc="-15" dirty="0">
                <a:solidFill>
                  <a:srgbClr val="FFFFFF"/>
                </a:solidFill>
              </a:rPr>
              <a:t>Strengths</a:t>
            </a:r>
            <a:endParaRPr sz="2700"/>
          </a:p>
        </p:txBody>
      </p:sp>
      <p:sp>
        <p:nvSpPr>
          <p:cNvPr id="3" name="object 3"/>
          <p:cNvSpPr txBox="1"/>
          <p:nvPr/>
        </p:nvSpPr>
        <p:spPr>
          <a:xfrm>
            <a:off x="2726213" y="1641486"/>
            <a:ext cx="4841875" cy="2616200"/>
          </a:xfrm>
          <a:prstGeom prst="rect">
            <a:avLst/>
          </a:prstGeom>
        </p:spPr>
        <p:txBody>
          <a:bodyPr vert="horz" wrap="square" lIns="0" tIns="0" rIns="0" bIns="0" rtlCol="0">
            <a:spAutoFit/>
          </a:bodyPr>
          <a:lstStyle/>
          <a:p>
            <a:pPr marL="12700">
              <a:lnSpc>
                <a:spcPct val="100000"/>
              </a:lnSpc>
            </a:pPr>
            <a:r>
              <a:rPr sz="2100" b="1" spc="-5" dirty="0">
                <a:solidFill>
                  <a:srgbClr val="06080A"/>
                </a:solidFill>
                <a:latin typeface="Arial"/>
                <a:cs typeface="Arial"/>
              </a:rPr>
              <a:t>National</a:t>
            </a:r>
            <a:r>
              <a:rPr sz="2100" b="1" spc="-60" dirty="0">
                <a:solidFill>
                  <a:srgbClr val="06080A"/>
                </a:solidFill>
                <a:latin typeface="Arial"/>
                <a:cs typeface="Arial"/>
              </a:rPr>
              <a:t> </a:t>
            </a:r>
            <a:r>
              <a:rPr sz="2100" b="1" spc="-10" dirty="0">
                <a:solidFill>
                  <a:srgbClr val="06080A"/>
                </a:solidFill>
                <a:latin typeface="Arial"/>
                <a:cs typeface="Arial"/>
              </a:rPr>
              <a:t>scope</a:t>
            </a:r>
            <a:endParaRPr sz="2100">
              <a:latin typeface="Arial"/>
              <a:cs typeface="Arial"/>
            </a:endParaRPr>
          </a:p>
          <a:p>
            <a:pPr marL="440055" indent="-170815">
              <a:lnSpc>
                <a:spcPct val="100000"/>
              </a:lnSpc>
              <a:spcBef>
                <a:spcPts val="819"/>
              </a:spcBef>
              <a:buSzPct val="117948"/>
              <a:buChar char="•"/>
              <a:tabLst>
                <a:tab pos="440690" algn="l"/>
              </a:tabLst>
            </a:pPr>
            <a:r>
              <a:rPr sz="1950" dirty="0">
                <a:solidFill>
                  <a:srgbClr val="06080A"/>
                </a:solidFill>
                <a:latin typeface="Arial"/>
                <a:cs typeface="Arial"/>
              </a:rPr>
              <a:t>Nearly </a:t>
            </a:r>
            <a:r>
              <a:rPr sz="1950" spc="20" dirty="0">
                <a:solidFill>
                  <a:srgbClr val="06080A"/>
                </a:solidFill>
                <a:latin typeface="Arial"/>
                <a:cs typeface="Arial"/>
              </a:rPr>
              <a:t>every </a:t>
            </a:r>
            <a:r>
              <a:rPr sz="1950" spc="10" dirty="0">
                <a:solidFill>
                  <a:srgbClr val="06080A"/>
                </a:solidFill>
                <a:latin typeface="Arial"/>
                <a:cs typeface="Arial"/>
              </a:rPr>
              <a:t>VRO </a:t>
            </a:r>
            <a:r>
              <a:rPr sz="1950" spc="5" dirty="0">
                <a:solidFill>
                  <a:srgbClr val="06080A"/>
                </a:solidFill>
                <a:latin typeface="Arial"/>
                <a:cs typeface="Arial"/>
              </a:rPr>
              <a:t>already</a:t>
            </a:r>
            <a:r>
              <a:rPr sz="1950" spc="240" dirty="0">
                <a:solidFill>
                  <a:srgbClr val="06080A"/>
                </a:solidFill>
                <a:latin typeface="Arial"/>
                <a:cs typeface="Arial"/>
              </a:rPr>
              <a:t> </a:t>
            </a:r>
            <a:r>
              <a:rPr sz="1950" spc="20" dirty="0">
                <a:solidFill>
                  <a:srgbClr val="06080A"/>
                </a:solidFill>
                <a:latin typeface="Arial"/>
                <a:cs typeface="Arial"/>
              </a:rPr>
              <a:t>participating</a:t>
            </a:r>
            <a:endParaRPr sz="1950">
              <a:latin typeface="Arial"/>
              <a:cs typeface="Arial"/>
            </a:endParaRPr>
          </a:p>
          <a:p>
            <a:pPr marL="12700">
              <a:lnSpc>
                <a:spcPct val="100000"/>
              </a:lnSpc>
              <a:spcBef>
                <a:spcPts val="380"/>
              </a:spcBef>
            </a:pPr>
            <a:r>
              <a:rPr sz="2100" b="1" spc="-10" dirty="0">
                <a:solidFill>
                  <a:srgbClr val="06080A"/>
                </a:solidFill>
                <a:latin typeface="Arial"/>
                <a:cs typeface="Arial"/>
              </a:rPr>
              <a:t>Uniformity</a:t>
            </a:r>
            <a:endParaRPr sz="2100">
              <a:latin typeface="Arial"/>
              <a:cs typeface="Arial"/>
            </a:endParaRPr>
          </a:p>
          <a:p>
            <a:pPr marL="440055" indent="-170815">
              <a:lnSpc>
                <a:spcPct val="100000"/>
              </a:lnSpc>
              <a:spcBef>
                <a:spcPts val="785"/>
              </a:spcBef>
              <a:buSzPct val="117948"/>
              <a:buChar char="•"/>
              <a:tabLst>
                <a:tab pos="440690" algn="l"/>
              </a:tabLst>
            </a:pPr>
            <a:r>
              <a:rPr sz="1950" spc="15" dirty="0">
                <a:solidFill>
                  <a:srgbClr val="06080A"/>
                </a:solidFill>
                <a:latin typeface="Arial"/>
                <a:cs typeface="Arial"/>
              </a:rPr>
              <a:t>Consistent</a:t>
            </a:r>
            <a:r>
              <a:rPr sz="1950" spc="-5" dirty="0">
                <a:solidFill>
                  <a:srgbClr val="06080A"/>
                </a:solidFill>
                <a:latin typeface="Arial"/>
                <a:cs typeface="Arial"/>
              </a:rPr>
              <a:t> </a:t>
            </a:r>
            <a:r>
              <a:rPr sz="1950" spc="15" dirty="0">
                <a:solidFill>
                  <a:srgbClr val="06080A"/>
                </a:solidFill>
                <a:latin typeface="Arial"/>
                <a:cs typeface="Arial"/>
              </a:rPr>
              <a:t>geocoding</a:t>
            </a:r>
            <a:endParaRPr sz="1950">
              <a:latin typeface="Arial"/>
              <a:cs typeface="Arial"/>
            </a:endParaRPr>
          </a:p>
          <a:p>
            <a:pPr marL="440055" indent="-170815">
              <a:lnSpc>
                <a:spcPct val="100000"/>
              </a:lnSpc>
              <a:spcBef>
                <a:spcPts val="320"/>
              </a:spcBef>
              <a:buSzPct val="117948"/>
              <a:buChar char="•"/>
              <a:tabLst>
                <a:tab pos="440690" algn="l"/>
              </a:tabLst>
            </a:pPr>
            <a:r>
              <a:rPr sz="1950" spc="10" dirty="0">
                <a:solidFill>
                  <a:srgbClr val="06080A"/>
                </a:solidFill>
                <a:latin typeface="Arial"/>
                <a:cs typeface="Arial"/>
              </a:rPr>
              <a:t>Standardized </a:t>
            </a:r>
            <a:r>
              <a:rPr sz="1950" spc="20" dirty="0">
                <a:solidFill>
                  <a:srgbClr val="06080A"/>
                </a:solidFill>
                <a:latin typeface="Arial"/>
                <a:cs typeface="Arial"/>
              </a:rPr>
              <a:t>CTLE</a:t>
            </a:r>
            <a:r>
              <a:rPr sz="1950" spc="145" dirty="0">
                <a:solidFill>
                  <a:srgbClr val="06080A"/>
                </a:solidFill>
                <a:latin typeface="Arial"/>
                <a:cs typeface="Arial"/>
              </a:rPr>
              <a:t> </a:t>
            </a:r>
            <a:r>
              <a:rPr sz="1950" spc="10" dirty="0">
                <a:solidFill>
                  <a:srgbClr val="06080A"/>
                </a:solidFill>
                <a:latin typeface="Arial"/>
                <a:cs typeface="Arial"/>
              </a:rPr>
              <a:t>methodology</a:t>
            </a:r>
            <a:endParaRPr sz="1950">
              <a:latin typeface="Arial"/>
              <a:cs typeface="Arial"/>
            </a:endParaRPr>
          </a:p>
          <a:p>
            <a:pPr marL="12700">
              <a:lnSpc>
                <a:spcPct val="100000"/>
              </a:lnSpc>
              <a:spcBef>
                <a:spcPts val="380"/>
              </a:spcBef>
            </a:pPr>
            <a:r>
              <a:rPr sz="2100" b="1" spc="-10" dirty="0">
                <a:solidFill>
                  <a:srgbClr val="06080A"/>
                </a:solidFill>
                <a:latin typeface="Arial"/>
                <a:cs typeface="Arial"/>
              </a:rPr>
              <a:t>Sustainability</a:t>
            </a:r>
            <a:endParaRPr sz="2100">
              <a:latin typeface="Arial"/>
              <a:cs typeface="Arial"/>
            </a:endParaRPr>
          </a:p>
          <a:p>
            <a:pPr marL="440055" indent="-170815">
              <a:lnSpc>
                <a:spcPct val="100000"/>
              </a:lnSpc>
              <a:spcBef>
                <a:spcPts val="780"/>
              </a:spcBef>
              <a:buSzPct val="117948"/>
              <a:buChar char="•"/>
              <a:tabLst>
                <a:tab pos="440690" algn="l"/>
              </a:tabLst>
            </a:pPr>
            <a:r>
              <a:rPr sz="1950" spc="15" dirty="0">
                <a:solidFill>
                  <a:srgbClr val="06080A"/>
                </a:solidFill>
                <a:latin typeface="Arial"/>
                <a:cs typeface="Arial"/>
              </a:rPr>
              <a:t>Future </a:t>
            </a:r>
            <a:r>
              <a:rPr sz="1950" spc="10" dirty="0">
                <a:solidFill>
                  <a:srgbClr val="06080A"/>
                </a:solidFill>
                <a:latin typeface="Arial"/>
                <a:cs typeface="Arial"/>
              </a:rPr>
              <a:t>VSCP</a:t>
            </a:r>
            <a:r>
              <a:rPr sz="1950" spc="80" dirty="0">
                <a:solidFill>
                  <a:srgbClr val="06080A"/>
                </a:solidFill>
                <a:latin typeface="Arial"/>
                <a:cs typeface="Arial"/>
              </a:rPr>
              <a:t> </a:t>
            </a:r>
            <a:r>
              <a:rPr sz="1950" spc="15" dirty="0">
                <a:solidFill>
                  <a:srgbClr val="06080A"/>
                </a:solidFill>
                <a:latin typeface="Arial"/>
                <a:cs typeface="Arial"/>
              </a:rPr>
              <a:t>contract?</a:t>
            </a:r>
            <a:endParaRPr sz="1950">
              <a:latin typeface="Arial"/>
              <a:cs typeface="Arial"/>
            </a:endParaRPr>
          </a:p>
        </p:txBody>
      </p:sp>
      <p:sp>
        <p:nvSpPr>
          <p:cNvPr id="4" name="object 4"/>
          <p:cNvSpPr/>
          <p:nvPr/>
        </p:nvSpPr>
        <p:spPr>
          <a:xfrm>
            <a:off x="1369352" y="1090069"/>
            <a:ext cx="1175651" cy="301797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21</a:t>
            </a:r>
            <a:endParaRPr sz="85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16077" y="202703"/>
            <a:ext cx="427990" cy="554355"/>
          </a:xfrm>
          <a:custGeom>
            <a:avLst/>
            <a:gdLst/>
            <a:ahLst/>
            <a:cxnLst/>
            <a:rect l="l" t="t" r="r" b="b"/>
            <a:pathLst>
              <a:path w="427990" h="554355">
                <a:moveTo>
                  <a:pt x="427926" y="0"/>
                </a:moveTo>
                <a:lnTo>
                  <a:pt x="346964" y="124078"/>
                </a:lnTo>
                <a:lnTo>
                  <a:pt x="300710" y="190436"/>
                </a:lnTo>
                <a:lnTo>
                  <a:pt x="248653" y="259689"/>
                </a:lnTo>
                <a:lnTo>
                  <a:pt x="193725" y="328955"/>
                </a:lnTo>
                <a:lnTo>
                  <a:pt x="135902" y="401091"/>
                </a:lnTo>
                <a:lnTo>
                  <a:pt x="0" y="554037"/>
                </a:lnTo>
                <a:lnTo>
                  <a:pt x="109867" y="507860"/>
                </a:lnTo>
                <a:lnTo>
                  <a:pt x="216852" y="458800"/>
                </a:lnTo>
                <a:lnTo>
                  <a:pt x="323824" y="406869"/>
                </a:lnTo>
                <a:lnTo>
                  <a:pt x="427926" y="357809"/>
                </a:lnTo>
                <a:lnTo>
                  <a:pt x="427926" y="0"/>
                </a:lnTo>
                <a:close/>
              </a:path>
            </a:pathLst>
          </a:custGeom>
          <a:solidFill>
            <a:srgbClr val="5B9F54"/>
          </a:solidFill>
        </p:spPr>
        <p:txBody>
          <a:bodyPr wrap="square" lIns="0" tIns="0" rIns="0" bIns="0" rtlCol="0"/>
          <a:lstStyle/>
          <a:p>
            <a:endParaRPr/>
          </a:p>
        </p:txBody>
      </p:sp>
      <p:sp>
        <p:nvSpPr>
          <p:cNvPr id="3" name="object 3"/>
          <p:cNvSpPr/>
          <p:nvPr/>
        </p:nvSpPr>
        <p:spPr>
          <a:xfrm>
            <a:off x="8405271" y="549537"/>
            <a:ext cx="739140" cy="500380"/>
          </a:xfrm>
          <a:custGeom>
            <a:avLst/>
            <a:gdLst/>
            <a:ahLst/>
            <a:cxnLst/>
            <a:rect l="l" t="t" r="r" b="b"/>
            <a:pathLst>
              <a:path w="739140" h="500380">
                <a:moveTo>
                  <a:pt x="738733" y="0"/>
                </a:moveTo>
                <a:lnTo>
                  <a:pt x="634441" y="49415"/>
                </a:lnTo>
                <a:lnTo>
                  <a:pt x="527253" y="101739"/>
                </a:lnTo>
                <a:lnTo>
                  <a:pt x="420065" y="151155"/>
                </a:lnTo>
                <a:lnTo>
                  <a:pt x="309981" y="197675"/>
                </a:lnTo>
                <a:lnTo>
                  <a:pt x="240449" y="270344"/>
                </a:lnTo>
                <a:lnTo>
                  <a:pt x="165125" y="345922"/>
                </a:lnTo>
                <a:lnTo>
                  <a:pt x="86906" y="421513"/>
                </a:lnTo>
                <a:lnTo>
                  <a:pt x="0" y="499986"/>
                </a:lnTo>
                <a:lnTo>
                  <a:pt x="738733" y="499986"/>
                </a:lnTo>
                <a:lnTo>
                  <a:pt x="738733" y="0"/>
                </a:lnTo>
                <a:close/>
              </a:path>
            </a:pathLst>
          </a:custGeom>
          <a:solidFill>
            <a:srgbClr val="79B034"/>
          </a:solidFill>
        </p:spPr>
        <p:txBody>
          <a:bodyPr wrap="square" lIns="0" tIns="0" rIns="0" bIns="0" rtlCol="0"/>
          <a:lstStyle/>
          <a:p>
            <a:endParaRPr/>
          </a:p>
        </p:txBody>
      </p:sp>
      <p:sp>
        <p:nvSpPr>
          <p:cNvPr id="4" name="object 4"/>
          <p:cNvSpPr/>
          <p:nvPr/>
        </p:nvSpPr>
        <p:spPr>
          <a:xfrm>
            <a:off x="7932310" y="747732"/>
            <a:ext cx="784225" cy="302260"/>
          </a:xfrm>
          <a:custGeom>
            <a:avLst/>
            <a:gdLst/>
            <a:ahLst/>
            <a:cxnLst/>
            <a:rect l="l" t="t" r="r" b="b"/>
            <a:pathLst>
              <a:path w="784225" h="302259">
                <a:moveTo>
                  <a:pt x="783767" y="0"/>
                </a:moveTo>
                <a:lnTo>
                  <a:pt x="595782" y="78346"/>
                </a:lnTo>
                <a:lnTo>
                  <a:pt x="0" y="301802"/>
                </a:lnTo>
                <a:lnTo>
                  <a:pt x="474306" y="301802"/>
                </a:lnTo>
                <a:lnTo>
                  <a:pt x="561073" y="223443"/>
                </a:lnTo>
                <a:lnTo>
                  <a:pt x="639165" y="147993"/>
                </a:lnTo>
                <a:lnTo>
                  <a:pt x="714349" y="72542"/>
                </a:lnTo>
                <a:lnTo>
                  <a:pt x="783767" y="0"/>
                </a:lnTo>
                <a:close/>
              </a:path>
            </a:pathLst>
          </a:custGeom>
          <a:solidFill>
            <a:srgbClr val="5B9F54"/>
          </a:solidFill>
        </p:spPr>
        <p:txBody>
          <a:bodyPr wrap="square" lIns="0" tIns="0" rIns="0" bIns="0" rtlCol="0"/>
          <a:lstStyle/>
          <a:p>
            <a:endParaRPr/>
          </a:p>
        </p:txBody>
      </p:sp>
      <p:sp>
        <p:nvSpPr>
          <p:cNvPr id="5" name="object 5"/>
          <p:cNvSpPr/>
          <p:nvPr/>
        </p:nvSpPr>
        <p:spPr>
          <a:xfrm>
            <a:off x="0" y="0"/>
            <a:ext cx="9144000" cy="3455035"/>
          </a:xfrm>
          <a:custGeom>
            <a:avLst/>
            <a:gdLst/>
            <a:ahLst/>
            <a:cxnLst/>
            <a:rect l="l" t="t" r="r" b="b"/>
            <a:pathLst>
              <a:path w="9144000" h="3455035">
                <a:moveTo>
                  <a:pt x="0" y="3454895"/>
                </a:moveTo>
                <a:lnTo>
                  <a:pt x="9144000" y="3454895"/>
                </a:lnTo>
                <a:lnTo>
                  <a:pt x="9144000" y="0"/>
                </a:lnTo>
                <a:lnTo>
                  <a:pt x="0" y="0"/>
                </a:lnTo>
                <a:lnTo>
                  <a:pt x="0" y="3454895"/>
                </a:lnTo>
                <a:close/>
              </a:path>
            </a:pathLst>
          </a:custGeom>
          <a:solidFill>
            <a:srgbClr val="FFFFFF"/>
          </a:solidFill>
        </p:spPr>
        <p:txBody>
          <a:bodyPr wrap="square" lIns="0" tIns="0" rIns="0" bIns="0" rtlCol="0"/>
          <a:lstStyle/>
          <a:p>
            <a:endParaRPr/>
          </a:p>
        </p:txBody>
      </p:sp>
      <p:sp>
        <p:nvSpPr>
          <p:cNvPr id="6" name="object 6"/>
          <p:cNvSpPr/>
          <p:nvPr/>
        </p:nvSpPr>
        <p:spPr>
          <a:xfrm>
            <a:off x="0" y="3454895"/>
            <a:ext cx="9144000" cy="1689735"/>
          </a:xfrm>
          <a:custGeom>
            <a:avLst/>
            <a:gdLst/>
            <a:ahLst/>
            <a:cxnLst/>
            <a:rect l="l" t="t" r="r" b="b"/>
            <a:pathLst>
              <a:path w="9144000" h="1689735">
                <a:moveTo>
                  <a:pt x="0" y="1689163"/>
                </a:moveTo>
                <a:lnTo>
                  <a:pt x="9144000" y="1689163"/>
                </a:lnTo>
                <a:lnTo>
                  <a:pt x="9144000" y="0"/>
                </a:lnTo>
                <a:lnTo>
                  <a:pt x="0" y="0"/>
                </a:lnTo>
                <a:lnTo>
                  <a:pt x="0" y="1689163"/>
                </a:lnTo>
                <a:close/>
              </a:path>
            </a:pathLst>
          </a:custGeom>
          <a:solidFill>
            <a:srgbClr val="25835B"/>
          </a:solidFill>
        </p:spPr>
        <p:txBody>
          <a:bodyPr wrap="square" lIns="0" tIns="0" rIns="0" bIns="0" rtlCol="0"/>
          <a:lstStyle/>
          <a:p>
            <a:endParaRPr/>
          </a:p>
        </p:txBody>
      </p:sp>
      <p:sp>
        <p:nvSpPr>
          <p:cNvPr id="7" name="object 7"/>
          <p:cNvSpPr/>
          <p:nvPr/>
        </p:nvSpPr>
        <p:spPr>
          <a:xfrm>
            <a:off x="7831237" y="4900821"/>
            <a:ext cx="844550" cy="243840"/>
          </a:xfrm>
          <a:custGeom>
            <a:avLst/>
            <a:gdLst/>
            <a:ahLst/>
            <a:cxnLst/>
            <a:rect l="l" t="t" r="r" b="b"/>
            <a:pathLst>
              <a:path w="844550" h="243839">
                <a:moveTo>
                  <a:pt x="844308" y="0"/>
                </a:moveTo>
                <a:lnTo>
                  <a:pt x="637946" y="64312"/>
                </a:lnTo>
                <a:lnTo>
                  <a:pt x="0" y="243243"/>
                </a:lnTo>
                <a:lnTo>
                  <a:pt x="511276" y="243243"/>
                </a:lnTo>
                <a:lnTo>
                  <a:pt x="599846" y="183426"/>
                </a:lnTo>
                <a:lnTo>
                  <a:pt x="685558" y="121488"/>
                </a:lnTo>
                <a:lnTo>
                  <a:pt x="768108" y="59563"/>
                </a:lnTo>
                <a:lnTo>
                  <a:pt x="844308" y="0"/>
                </a:lnTo>
                <a:close/>
              </a:path>
            </a:pathLst>
          </a:custGeom>
          <a:solidFill>
            <a:srgbClr val="5B9F54"/>
          </a:solidFill>
        </p:spPr>
        <p:txBody>
          <a:bodyPr wrap="square" lIns="0" tIns="0" rIns="0" bIns="0" rtlCol="0"/>
          <a:lstStyle/>
          <a:p>
            <a:endParaRPr/>
          </a:p>
        </p:txBody>
      </p:sp>
      <p:sp>
        <p:nvSpPr>
          <p:cNvPr id="8" name="object 8"/>
          <p:cNvSpPr/>
          <p:nvPr/>
        </p:nvSpPr>
        <p:spPr>
          <a:xfrm>
            <a:off x="8675541" y="4446543"/>
            <a:ext cx="468630" cy="454659"/>
          </a:xfrm>
          <a:custGeom>
            <a:avLst/>
            <a:gdLst/>
            <a:ahLst/>
            <a:cxnLst/>
            <a:rect l="l" t="t" r="r" b="b"/>
            <a:pathLst>
              <a:path w="468629" h="454660">
                <a:moveTo>
                  <a:pt x="468464" y="0"/>
                </a:moveTo>
                <a:lnTo>
                  <a:pt x="383476" y="97726"/>
                </a:lnTo>
                <a:lnTo>
                  <a:pt x="332346" y="152768"/>
                </a:lnTo>
                <a:lnTo>
                  <a:pt x="274828" y="210197"/>
                </a:lnTo>
                <a:lnTo>
                  <a:pt x="214109" y="267627"/>
                </a:lnTo>
                <a:lnTo>
                  <a:pt x="150190" y="327444"/>
                </a:lnTo>
                <a:lnTo>
                  <a:pt x="0" y="454279"/>
                </a:lnTo>
                <a:lnTo>
                  <a:pt x="121437" y="415988"/>
                </a:lnTo>
                <a:lnTo>
                  <a:pt x="239674" y="375310"/>
                </a:lnTo>
                <a:lnTo>
                  <a:pt x="357924" y="332232"/>
                </a:lnTo>
                <a:lnTo>
                  <a:pt x="468464" y="293154"/>
                </a:lnTo>
                <a:lnTo>
                  <a:pt x="468464" y="0"/>
                </a:lnTo>
                <a:close/>
              </a:path>
            </a:pathLst>
          </a:custGeom>
          <a:solidFill>
            <a:srgbClr val="5B9F54"/>
          </a:solidFill>
        </p:spPr>
        <p:txBody>
          <a:bodyPr wrap="square" lIns="0" tIns="0" rIns="0" bIns="0" rtlCol="0"/>
          <a:lstStyle/>
          <a:p>
            <a:endParaRPr/>
          </a:p>
        </p:txBody>
      </p:sp>
      <p:sp>
        <p:nvSpPr>
          <p:cNvPr id="9" name="object 9"/>
          <p:cNvSpPr/>
          <p:nvPr/>
        </p:nvSpPr>
        <p:spPr>
          <a:xfrm>
            <a:off x="8344383" y="4740253"/>
            <a:ext cx="800100" cy="403860"/>
          </a:xfrm>
          <a:custGeom>
            <a:avLst/>
            <a:gdLst/>
            <a:ahLst/>
            <a:cxnLst/>
            <a:rect l="l" t="t" r="r" b="b"/>
            <a:pathLst>
              <a:path w="800100" h="403860">
                <a:moveTo>
                  <a:pt x="799617" y="0"/>
                </a:moveTo>
                <a:lnTo>
                  <a:pt x="689648" y="38925"/>
                </a:lnTo>
                <a:lnTo>
                  <a:pt x="572008" y="81826"/>
                </a:lnTo>
                <a:lnTo>
                  <a:pt x="454367" y="122326"/>
                </a:lnTo>
                <a:lnTo>
                  <a:pt x="333540" y="160464"/>
                </a:lnTo>
                <a:lnTo>
                  <a:pt x="257225" y="220040"/>
                </a:lnTo>
                <a:lnTo>
                  <a:pt x="174561" y="282003"/>
                </a:lnTo>
                <a:lnTo>
                  <a:pt x="88709" y="343966"/>
                </a:lnTo>
                <a:lnTo>
                  <a:pt x="0" y="403809"/>
                </a:lnTo>
                <a:lnTo>
                  <a:pt x="799617" y="403809"/>
                </a:lnTo>
                <a:lnTo>
                  <a:pt x="799617" y="0"/>
                </a:lnTo>
                <a:close/>
              </a:path>
            </a:pathLst>
          </a:custGeom>
          <a:solidFill>
            <a:srgbClr val="79B034"/>
          </a:solidFill>
        </p:spPr>
        <p:txBody>
          <a:bodyPr wrap="square" lIns="0" tIns="0" rIns="0" bIns="0" rtlCol="0"/>
          <a:lstStyle/>
          <a:p>
            <a:endParaRPr/>
          </a:p>
        </p:txBody>
      </p:sp>
      <p:sp>
        <p:nvSpPr>
          <p:cNvPr id="10" name="object 10"/>
          <p:cNvSpPr/>
          <p:nvPr/>
        </p:nvSpPr>
        <p:spPr>
          <a:xfrm>
            <a:off x="1144130" y="2468422"/>
            <a:ext cx="6856095" cy="1014094"/>
          </a:xfrm>
          <a:custGeom>
            <a:avLst/>
            <a:gdLst/>
            <a:ahLst/>
            <a:cxnLst/>
            <a:rect l="l" t="t" r="r" b="b"/>
            <a:pathLst>
              <a:path w="6856095" h="1014095">
                <a:moveTo>
                  <a:pt x="0" y="0"/>
                </a:moveTo>
                <a:lnTo>
                  <a:pt x="6855752" y="0"/>
                </a:lnTo>
                <a:lnTo>
                  <a:pt x="6855752" y="1013498"/>
                </a:lnTo>
                <a:lnTo>
                  <a:pt x="0" y="1013498"/>
                </a:lnTo>
                <a:lnTo>
                  <a:pt x="0" y="0"/>
                </a:lnTo>
                <a:close/>
              </a:path>
            </a:pathLst>
          </a:custGeom>
          <a:solidFill>
            <a:srgbClr val="25835B"/>
          </a:solidFill>
        </p:spPr>
        <p:txBody>
          <a:bodyPr wrap="square" lIns="0" tIns="0" rIns="0" bIns="0" rtlCol="0"/>
          <a:lstStyle/>
          <a:p>
            <a:endParaRPr/>
          </a:p>
        </p:txBody>
      </p:sp>
      <p:sp>
        <p:nvSpPr>
          <p:cNvPr id="11" name="object 11"/>
          <p:cNvSpPr/>
          <p:nvPr/>
        </p:nvSpPr>
        <p:spPr>
          <a:xfrm>
            <a:off x="5765672" y="0"/>
            <a:ext cx="2234196" cy="2471515"/>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144130" y="0"/>
            <a:ext cx="2236489" cy="2468426"/>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3454895" y="0"/>
            <a:ext cx="2234196" cy="2468422"/>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1472016" y="2692386"/>
            <a:ext cx="5419725" cy="750570"/>
          </a:xfrm>
          <a:prstGeom prst="rect">
            <a:avLst/>
          </a:prstGeom>
        </p:spPr>
        <p:txBody>
          <a:bodyPr vert="horz" wrap="square" lIns="0" tIns="0" rIns="0" bIns="0" rtlCol="0">
            <a:spAutoFit/>
          </a:bodyPr>
          <a:lstStyle/>
          <a:p>
            <a:pPr marL="12700" marR="5080">
              <a:lnSpc>
                <a:spcPts val="2910"/>
              </a:lnSpc>
            </a:pPr>
            <a:r>
              <a:rPr sz="2700" b="1" spc="-15" dirty="0">
                <a:solidFill>
                  <a:srgbClr val="FFFFFF"/>
                </a:solidFill>
                <a:latin typeface="Arial"/>
                <a:cs typeface="Arial"/>
              </a:rPr>
              <a:t>Building </a:t>
            </a:r>
            <a:r>
              <a:rPr sz="2700" b="1" spc="-5" dirty="0">
                <a:solidFill>
                  <a:srgbClr val="FFFFFF"/>
                </a:solidFill>
                <a:latin typeface="Arial"/>
                <a:cs typeface="Arial"/>
              </a:rPr>
              <a:t>a </a:t>
            </a:r>
            <a:r>
              <a:rPr sz="2700" b="1" spc="-10" dirty="0">
                <a:solidFill>
                  <a:srgbClr val="FFFFFF"/>
                </a:solidFill>
                <a:latin typeface="Arial"/>
                <a:cs typeface="Arial"/>
              </a:rPr>
              <a:t>Measure </a:t>
            </a:r>
            <a:r>
              <a:rPr sz="2700" b="1" spc="-15" dirty="0">
                <a:solidFill>
                  <a:srgbClr val="FFFFFF"/>
                </a:solidFill>
                <a:latin typeface="Arial"/>
                <a:cs typeface="Arial"/>
              </a:rPr>
              <a:t>of </a:t>
            </a:r>
            <a:r>
              <a:rPr sz="2700" b="1" spc="-10" dirty="0">
                <a:solidFill>
                  <a:srgbClr val="FFFFFF"/>
                </a:solidFill>
                <a:latin typeface="Arial"/>
                <a:cs typeface="Arial"/>
              </a:rPr>
              <a:t>Health at </a:t>
            </a:r>
            <a:r>
              <a:rPr sz="2700" b="1" spc="-5" dirty="0">
                <a:solidFill>
                  <a:srgbClr val="FFFFFF"/>
                </a:solidFill>
                <a:latin typeface="Arial"/>
                <a:cs typeface="Arial"/>
              </a:rPr>
              <a:t>a  </a:t>
            </a:r>
            <a:r>
              <a:rPr sz="2700" b="1" spc="-10" dirty="0">
                <a:solidFill>
                  <a:srgbClr val="FFFFFF"/>
                </a:solidFill>
                <a:latin typeface="Arial"/>
                <a:cs typeface="Arial"/>
              </a:rPr>
              <a:t>Community</a:t>
            </a:r>
            <a:r>
              <a:rPr sz="2700" b="1" spc="-30" dirty="0">
                <a:solidFill>
                  <a:srgbClr val="FFFFFF"/>
                </a:solidFill>
                <a:latin typeface="Arial"/>
                <a:cs typeface="Arial"/>
              </a:rPr>
              <a:t> </a:t>
            </a:r>
            <a:r>
              <a:rPr sz="2700" b="1" spc="-20" dirty="0">
                <a:solidFill>
                  <a:srgbClr val="FFFFFF"/>
                </a:solidFill>
                <a:latin typeface="Arial"/>
                <a:cs typeface="Arial"/>
              </a:rPr>
              <a:t>Level</a:t>
            </a:r>
            <a:endParaRPr sz="2700">
              <a:latin typeface="Arial"/>
              <a:cs typeface="Arial"/>
            </a:endParaRPr>
          </a:p>
        </p:txBody>
      </p:sp>
      <p:sp>
        <p:nvSpPr>
          <p:cNvPr id="15" name="object 15"/>
          <p:cNvSpPr txBox="1"/>
          <p:nvPr/>
        </p:nvSpPr>
        <p:spPr>
          <a:xfrm>
            <a:off x="442916" y="3757738"/>
            <a:ext cx="7230109" cy="1021715"/>
          </a:xfrm>
          <a:prstGeom prst="rect">
            <a:avLst/>
          </a:prstGeom>
        </p:spPr>
        <p:txBody>
          <a:bodyPr vert="horz" wrap="square" lIns="0" tIns="0" rIns="0" bIns="0" rtlCol="0">
            <a:spAutoFit/>
          </a:bodyPr>
          <a:lstStyle/>
          <a:p>
            <a:pPr marL="1041400">
              <a:lnSpc>
                <a:spcPct val="100000"/>
              </a:lnSpc>
            </a:pPr>
            <a:r>
              <a:rPr sz="2700" b="1" spc="-15" dirty="0">
                <a:solidFill>
                  <a:srgbClr val="FFFF00"/>
                </a:solidFill>
                <a:latin typeface="Arial"/>
                <a:cs typeface="Arial"/>
              </a:rPr>
              <a:t>Census </a:t>
            </a:r>
            <a:r>
              <a:rPr sz="2700" b="1" dirty="0">
                <a:solidFill>
                  <a:srgbClr val="FFFF00"/>
                </a:solidFill>
                <a:latin typeface="Arial"/>
                <a:cs typeface="Arial"/>
              </a:rPr>
              <a:t>Tract </a:t>
            </a:r>
            <a:r>
              <a:rPr sz="2700" b="1" spc="-15" dirty="0">
                <a:solidFill>
                  <a:srgbClr val="FFFF00"/>
                </a:solidFill>
                <a:latin typeface="Arial"/>
                <a:cs typeface="Arial"/>
              </a:rPr>
              <a:t>Life Expectancy </a:t>
            </a:r>
            <a:r>
              <a:rPr sz="2700" b="1" spc="-10" dirty="0">
                <a:solidFill>
                  <a:srgbClr val="FFFF00"/>
                </a:solidFill>
                <a:latin typeface="Arial"/>
                <a:cs typeface="Arial"/>
              </a:rPr>
              <a:t>at</a:t>
            </a:r>
            <a:r>
              <a:rPr sz="2700" b="1" spc="210" dirty="0">
                <a:solidFill>
                  <a:srgbClr val="FFFF00"/>
                </a:solidFill>
                <a:latin typeface="Arial"/>
                <a:cs typeface="Arial"/>
              </a:rPr>
              <a:t> </a:t>
            </a:r>
            <a:r>
              <a:rPr sz="2700" b="1" spc="-5" dirty="0">
                <a:solidFill>
                  <a:srgbClr val="FFFF00"/>
                </a:solidFill>
                <a:latin typeface="Arial"/>
                <a:cs typeface="Arial"/>
              </a:rPr>
              <a:t>Birth</a:t>
            </a:r>
            <a:endParaRPr sz="2700">
              <a:latin typeface="Arial"/>
              <a:cs typeface="Arial"/>
            </a:endParaRPr>
          </a:p>
          <a:p>
            <a:pPr marL="12700" marR="4909820">
              <a:lnSpc>
                <a:spcPct val="102099"/>
              </a:lnSpc>
              <a:spcBef>
                <a:spcPts val="1985"/>
              </a:spcBef>
            </a:pPr>
            <a:r>
              <a:rPr sz="1100" spc="5" dirty="0">
                <a:solidFill>
                  <a:srgbClr val="FFFFFF"/>
                </a:solidFill>
                <a:latin typeface="Arial"/>
                <a:cs typeface="Arial"/>
              </a:rPr>
              <a:t>Donald </a:t>
            </a:r>
            <a:r>
              <a:rPr sz="1100" spc="20" dirty="0">
                <a:solidFill>
                  <a:srgbClr val="FFFFFF"/>
                </a:solidFill>
                <a:latin typeface="Arial"/>
                <a:cs typeface="Arial"/>
              </a:rPr>
              <a:t>F. </a:t>
            </a:r>
            <a:r>
              <a:rPr sz="1100" spc="5" dirty="0">
                <a:solidFill>
                  <a:srgbClr val="FFFFFF"/>
                </a:solidFill>
                <a:latin typeface="Arial"/>
                <a:cs typeface="Arial"/>
              </a:rPr>
              <a:t>Schwarz, </a:t>
            </a:r>
            <a:r>
              <a:rPr sz="1100" spc="20" dirty="0">
                <a:solidFill>
                  <a:srgbClr val="FFFFFF"/>
                </a:solidFill>
                <a:latin typeface="Arial"/>
                <a:cs typeface="Arial"/>
              </a:rPr>
              <a:t>MD, </a:t>
            </a:r>
            <a:r>
              <a:rPr sz="1100" spc="15" dirty="0">
                <a:solidFill>
                  <a:srgbClr val="FFFFFF"/>
                </a:solidFill>
                <a:latin typeface="Arial"/>
                <a:cs typeface="Arial"/>
              </a:rPr>
              <a:t>MPH,</a:t>
            </a:r>
            <a:r>
              <a:rPr sz="1100" spc="-55" dirty="0">
                <a:solidFill>
                  <a:srgbClr val="FFFFFF"/>
                </a:solidFill>
                <a:latin typeface="Arial"/>
                <a:cs typeface="Arial"/>
              </a:rPr>
              <a:t> </a:t>
            </a:r>
            <a:r>
              <a:rPr sz="1100" spc="20" dirty="0">
                <a:solidFill>
                  <a:srgbClr val="FFFFFF"/>
                </a:solidFill>
                <a:latin typeface="Arial"/>
                <a:cs typeface="Arial"/>
              </a:rPr>
              <a:t>MBA  </a:t>
            </a:r>
            <a:r>
              <a:rPr sz="1100" dirty="0">
                <a:solidFill>
                  <a:srgbClr val="FFFFFF"/>
                </a:solidFill>
                <a:latin typeface="Arial"/>
                <a:cs typeface="Arial"/>
              </a:rPr>
              <a:t>Robert </a:t>
            </a:r>
            <a:r>
              <a:rPr sz="1100" spc="20" dirty="0">
                <a:solidFill>
                  <a:srgbClr val="FFFFFF"/>
                </a:solidFill>
                <a:latin typeface="Arial"/>
                <a:cs typeface="Arial"/>
              </a:rPr>
              <a:t>Wood </a:t>
            </a:r>
            <a:r>
              <a:rPr sz="1100" spc="10" dirty="0">
                <a:solidFill>
                  <a:srgbClr val="FFFFFF"/>
                </a:solidFill>
                <a:latin typeface="Arial"/>
                <a:cs typeface="Arial"/>
              </a:rPr>
              <a:t>Johnson</a:t>
            </a:r>
            <a:r>
              <a:rPr sz="1100" spc="-15" dirty="0">
                <a:solidFill>
                  <a:srgbClr val="FFFFFF"/>
                </a:solidFill>
                <a:latin typeface="Arial"/>
                <a:cs typeface="Arial"/>
              </a:rPr>
              <a:t> </a:t>
            </a:r>
            <a:r>
              <a:rPr sz="1100" dirty="0">
                <a:solidFill>
                  <a:srgbClr val="FFFFFF"/>
                </a:solidFill>
                <a:latin typeface="Arial"/>
                <a:cs typeface="Arial"/>
              </a:rPr>
              <a:t>Foundation</a:t>
            </a:r>
            <a:endParaRPr sz="11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8028" y="110330"/>
            <a:ext cx="5937250" cy="832485"/>
          </a:xfrm>
          <a:prstGeom prst="rect">
            <a:avLst/>
          </a:prstGeom>
        </p:spPr>
        <p:txBody>
          <a:bodyPr vert="horz" wrap="square" lIns="0" tIns="0" rIns="0" bIns="0" rtlCol="0">
            <a:spAutoFit/>
          </a:bodyPr>
          <a:lstStyle/>
          <a:p>
            <a:pPr marL="2192655" marR="5080" indent="-2180590">
              <a:lnSpc>
                <a:spcPts val="3229"/>
              </a:lnSpc>
            </a:pPr>
            <a:r>
              <a:rPr sz="3000" spc="-15" dirty="0">
                <a:solidFill>
                  <a:srgbClr val="FFFFFF"/>
                </a:solidFill>
              </a:rPr>
              <a:t>We </a:t>
            </a:r>
            <a:r>
              <a:rPr sz="3000" dirty="0">
                <a:solidFill>
                  <a:srgbClr val="FFFFFF"/>
                </a:solidFill>
              </a:rPr>
              <a:t>Can’t Change </a:t>
            </a:r>
            <a:r>
              <a:rPr sz="3000" spc="-5" dirty="0">
                <a:solidFill>
                  <a:srgbClr val="FFFFFF"/>
                </a:solidFill>
              </a:rPr>
              <a:t>What </a:t>
            </a:r>
            <a:r>
              <a:rPr sz="3000" spc="-15" dirty="0">
                <a:solidFill>
                  <a:srgbClr val="FFFFFF"/>
                </a:solidFill>
              </a:rPr>
              <a:t>We </a:t>
            </a:r>
            <a:r>
              <a:rPr sz="3000" dirty="0">
                <a:solidFill>
                  <a:srgbClr val="FFFFFF"/>
                </a:solidFill>
              </a:rPr>
              <a:t>Can’t  Measure</a:t>
            </a:r>
            <a:endParaRPr sz="3000"/>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16025" marR="5080">
              <a:lnSpc>
                <a:spcPct val="100000"/>
              </a:lnSpc>
            </a:pPr>
            <a:r>
              <a:rPr sz="1800" b="1" spc="5" dirty="0">
                <a:solidFill>
                  <a:srgbClr val="06080A"/>
                </a:solidFill>
                <a:latin typeface="Arial"/>
                <a:cs typeface="Arial"/>
              </a:rPr>
              <a:t>No </a:t>
            </a:r>
            <a:r>
              <a:rPr sz="1800" b="1" spc="-10" dirty="0">
                <a:solidFill>
                  <a:srgbClr val="06080A"/>
                </a:solidFill>
                <a:latin typeface="Arial"/>
                <a:cs typeface="Arial"/>
              </a:rPr>
              <a:t>population health indicators </a:t>
            </a:r>
            <a:r>
              <a:rPr sz="1800" b="1" spc="-15" dirty="0">
                <a:solidFill>
                  <a:srgbClr val="06080A"/>
                </a:solidFill>
                <a:latin typeface="Arial"/>
                <a:cs typeface="Arial"/>
              </a:rPr>
              <a:t>available  </a:t>
            </a:r>
            <a:r>
              <a:rPr sz="1800" b="1" spc="-5" dirty="0">
                <a:solidFill>
                  <a:srgbClr val="06080A"/>
                </a:solidFill>
                <a:latin typeface="Arial"/>
                <a:cs typeface="Arial"/>
              </a:rPr>
              <a:t>below </a:t>
            </a:r>
            <a:r>
              <a:rPr sz="1800" b="1" spc="-15" dirty="0">
                <a:solidFill>
                  <a:srgbClr val="06080A"/>
                </a:solidFill>
                <a:latin typeface="Arial"/>
                <a:cs typeface="Arial"/>
              </a:rPr>
              <a:t>county level (census </a:t>
            </a:r>
            <a:r>
              <a:rPr sz="1800" b="1" spc="-5" dirty="0">
                <a:solidFill>
                  <a:srgbClr val="06080A"/>
                </a:solidFill>
                <a:latin typeface="Arial"/>
                <a:cs typeface="Arial"/>
              </a:rPr>
              <a:t>tract)  </a:t>
            </a:r>
            <a:r>
              <a:rPr sz="1800" b="1" spc="-15" dirty="0">
                <a:solidFill>
                  <a:srgbClr val="06080A"/>
                </a:solidFill>
                <a:latin typeface="Arial"/>
                <a:cs typeface="Arial"/>
              </a:rPr>
              <a:t>nationwide</a:t>
            </a:r>
            <a:endParaRPr sz="1800">
              <a:latin typeface="Arial"/>
              <a:cs typeface="Arial"/>
            </a:endParaRPr>
          </a:p>
          <a:p>
            <a:pPr marL="1216025" marR="314960">
              <a:lnSpc>
                <a:spcPts val="2130"/>
              </a:lnSpc>
              <a:spcBef>
                <a:spcPts val="1515"/>
              </a:spcBef>
            </a:pPr>
            <a:r>
              <a:rPr sz="1800" b="1" spc="-15" dirty="0">
                <a:solidFill>
                  <a:srgbClr val="06080A"/>
                </a:solidFill>
                <a:latin typeface="Arial"/>
                <a:cs typeface="Arial"/>
              </a:rPr>
              <a:t>County level </a:t>
            </a:r>
            <a:r>
              <a:rPr sz="1800" b="1" spc="-5" dirty="0">
                <a:solidFill>
                  <a:srgbClr val="06080A"/>
                </a:solidFill>
                <a:latin typeface="Arial"/>
                <a:cs typeface="Arial"/>
              </a:rPr>
              <a:t>data </a:t>
            </a:r>
            <a:r>
              <a:rPr sz="1800" b="1" spc="-10" dirty="0">
                <a:solidFill>
                  <a:srgbClr val="06080A"/>
                </a:solidFill>
                <a:latin typeface="Arial"/>
                <a:cs typeface="Arial"/>
              </a:rPr>
              <a:t>obscure geographic  differences </a:t>
            </a:r>
            <a:r>
              <a:rPr sz="1800" b="1" spc="-15" dirty="0">
                <a:solidFill>
                  <a:srgbClr val="06080A"/>
                </a:solidFill>
                <a:latin typeface="Arial"/>
                <a:cs typeface="Arial"/>
              </a:rPr>
              <a:t>within</a:t>
            </a:r>
            <a:r>
              <a:rPr sz="1800" b="1" spc="55" dirty="0">
                <a:solidFill>
                  <a:srgbClr val="06080A"/>
                </a:solidFill>
                <a:latin typeface="Arial"/>
                <a:cs typeface="Arial"/>
              </a:rPr>
              <a:t> </a:t>
            </a:r>
            <a:r>
              <a:rPr sz="1800" b="1" spc="-15" dirty="0">
                <a:solidFill>
                  <a:srgbClr val="06080A"/>
                </a:solidFill>
                <a:latin typeface="Arial"/>
                <a:cs typeface="Arial"/>
              </a:rPr>
              <a:t>counties</a:t>
            </a:r>
            <a:endParaRPr sz="1800">
              <a:latin typeface="Arial"/>
              <a:cs typeface="Arial"/>
            </a:endParaRPr>
          </a:p>
          <a:p>
            <a:pPr marL="1216025" marR="197485">
              <a:lnSpc>
                <a:spcPct val="100000"/>
              </a:lnSpc>
              <a:spcBef>
                <a:spcPts val="1350"/>
              </a:spcBef>
            </a:pPr>
            <a:r>
              <a:rPr sz="1800" b="1" spc="-5" dirty="0">
                <a:solidFill>
                  <a:srgbClr val="06080A"/>
                </a:solidFill>
                <a:latin typeface="Arial"/>
                <a:cs typeface="Arial"/>
              </a:rPr>
              <a:t>Nationally, </a:t>
            </a:r>
            <a:r>
              <a:rPr sz="1800" b="1" spc="-20" dirty="0">
                <a:solidFill>
                  <a:srgbClr val="06080A"/>
                </a:solidFill>
                <a:latin typeface="Arial"/>
                <a:cs typeface="Arial"/>
              </a:rPr>
              <a:t>no </a:t>
            </a:r>
            <a:r>
              <a:rPr sz="1800" b="1" spc="-5" dirty="0">
                <a:solidFill>
                  <a:srgbClr val="06080A"/>
                </a:solidFill>
                <a:latin typeface="Arial"/>
                <a:cs typeface="Arial"/>
              </a:rPr>
              <a:t>temporal or cross-  </a:t>
            </a:r>
            <a:r>
              <a:rPr sz="1800" b="1" spc="-10" dirty="0">
                <a:solidFill>
                  <a:srgbClr val="06080A"/>
                </a:solidFill>
                <a:latin typeface="Arial"/>
                <a:cs typeface="Arial"/>
              </a:rPr>
              <a:t>sectional comparisons </a:t>
            </a:r>
            <a:r>
              <a:rPr sz="1800" b="1" dirty="0">
                <a:solidFill>
                  <a:srgbClr val="06080A"/>
                </a:solidFill>
                <a:latin typeface="Arial"/>
                <a:cs typeface="Arial"/>
              </a:rPr>
              <a:t>for </a:t>
            </a:r>
            <a:r>
              <a:rPr sz="1800" b="1" spc="-20" dirty="0">
                <a:solidFill>
                  <a:srgbClr val="06080A"/>
                </a:solidFill>
                <a:latin typeface="Arial"/>
                <a:cs typeface="Arial"/>
              </a:rPr>
              <a:t>census </a:t>
            </a:r>
            <a:r>
              <a:rPr sz="1800" b="1" spc="-5" dirty="0">
                <a:solidFill>
                  <a:srgbClr val="06080A"/>
                </a:solidFill>
                <a:latin typeface="Arial"/>
                <a:cs typeface="Arial"/>
              </a:rPr>
              <a:t>tract  </a:t>
            </a:r>
            <a:r>
              <a:rPr sz="1800" b="1" spc="-15" dirty="0">
                <a:solidFill>
                  <a:srgbClr val="06080A"/>
                </a:solidFill>
                <a:latin typeface="Arial"/>
                <a:cs typeface="Arial"/>
              </a:rPr>
              <a:t>level </a:t>
            </a:r>
            <a:r>
              <a:rPr sz="1800" b="1" spc="-10" dirty="0">
                <a:solidFill>
                  <a:srgbClr val="06080A"/>
                </a:solidFill>
                <a:latin typeface="Arial"/>
                <a:cs typeface="Arial"/>
              </a:rPr>
              <a:t>health</a:t>
            </a:r>
            <a:r>
              <a:rPr sz="1800" b="1" spc="15" dirty="0">
                <a:solidFill>
                  <a:srgbClr val="06080A"/>
                </a:solidFill>
                <a:latin typeface="Arial"/>
                <a:cs typeface="Arial"/>
              </a:rPr>
              <a:t> </a:t>
            </a:r>
            <a:r>
              <a:rPr sz="1800" b="1" spc="-10" dirty="0">
                <a:solidFill>
                  <a:srgbClr val="06080A"/>
                </a:solidFill>
                <a:latin typeface="Arial"/>
                <a:cs typeface="Arial"/>
              </a:rPr>
              <a:t>status</a:t>
            </a:r>
            <a:endParaRPr sz="1800">
              <a:latin typeface="Arial"/>
              <a:cs typeface="Arial"/>
            </a:endParaRPr>
          </a:p>
        </p:txBody>
      </p:sp>
      <p:sp>
        <p:nvSpPr>
          <p:cNvPr id="4" name="object 4"/>
          <p:cNvSpPr/>
          <p:nvPr/>
        </p:nvSpPr>
        <p:spPr>
          <a:xfrm>
            <a:off x="1189177" y="1270245"/>
            <a:ext cx="1416536" cy="308553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23</a:t>
            </a:r>
            <a:endParaRPr sz="85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270032"/>
            <a:ext cx="3454400" cy="520700"/>
          </a:xfrm>
          <a:prstGeom prst="rect">
            <a:avLst/>
          </a:prstGeom>
        </p:spPr>
        <p:txBody>
          <a:bodyPr vert="horz" wrap="square" lIns="0" tIns="0" rIns="0" bIns="0" rtlCol="0">
            <a:spAutoFit/>
          </a:bodyPr>
          <a:lstStyle/>
          <a:p>
            <a:pPr marL="12700">
              <a:lnSpc>
                <a:spcPct val="100000"/>
              </a:lnSpc>
            </a:pPr>
            <a:r>
              <a:rPr sz="3300" spc="-5" dirty="0">
                <a:solidFill>
                  <a:srgbClr val="FFFFFF"/>
                </a:solidFill>
              </a:rPr>
              <a:t>Current</a:t>
            </a:r>
            <a:r>
              <a:rPr sz="3300" spc="-55" dirty="0">
                <a:solidFill>
                  <a:srgbClr val="FFFFFF"/>
                </a:solidFill>
              </a:rPr>
              <a:t> </a:t>
            </a:r>
            <a:r>
              <a:rPr sz="3300" dirty="0">
                <a:solidFill>
                  <a:srgbClr val="FFFFFF"/>
                </a:solidFill>
              </a:rPr>
              <a:t>Situation</a:t>
            </a:r>
            <a:endParaRPr sz="3300"/>
          </a:p>
        </p:txBody>
      </p:sp>
      <p:sp>
        <p:nvSpPr>
          <p:cNvPr id="3" name="object 3"/>
          <p:cNvSpPr txBox="1"/>
          <p:nvPr/>
        </p:nvSpPr>
        <p:spPr>
          <a:xfrm>
            <a:off x="1301751" y="1610259"/>
            <a:ext cx="4829810" cy="2785745"/>
          </a:xfrm>
          <a:prstGeom prst="rect">
            <a:avLst/>
          </a:prstGeom>
        </p:spPr>
        <p:txBody>
          <a:bodyPr vert="horz" wrap="square" lIns="0" tIns="0" rIns="0" bIns="0" rtlCol="0">
            <a:spAutoFit/>
          </a:bodyPr>
          <a:lstStyle/>
          <a:p>
            <a:pPr marL="12700">
              <a:lnSpc>
                <a:spcPct val="100000"/>
              </a:lnSpc>
            </a:pPr>
            <a:r>
              <a:rPr sz="2100" b="1" spc="-10" dirty="0">
                <a:solidFill>
                  <a:srgbClr val="06080A"/>
                </a:solidFill>
                <a:latin typeface="Arial"/>
                <a:cs typeface="Arial"/>
              </a:rPr>
              <a:t>Community </a:t>
            </a:r>
            <a:r>
              <a:rPr sz="2100" b="1" spc="-5" dirty="0">
                <a:solidFill>
                  <a:srgbClr val="06080A"/>
                </a:solidFill>
                <a:latin typeface="Arial"/>
                <a:cs typeface="Arial"/>
              </a:rPr>
              <a:t>health data</a:t>
            </a:r>
            <a:r>
              <a:rPr sz="2100" b="1" spc="35" dirty="0">
                <a:solidFill>
                  <a:srgbClr val="06080A"/>
                </a:solidFill>
                <a:latin typeface="Arial"/>
                <a:cs typeface="Arial"/>
              </a:rPr>
              <a:t> </a:t>
            </a:r>
            <a:r>
              <a:rPr sz="2100" b="1" spc="-5" dirty="0">
                <a:solidFill>
                  <a:srgbClr val="06080A"/>
                </a:solidFill>
                <a:latin typeface="Arial"/>
                <a:cs typeface="Arial"/>
              </a:rPr>
              <a:t>essential</a:t>
            </a:r>
            <a:endParaRPr sz="2100">
              <a:latin typeface="Arial"/>
              <a:cs typeface="Arial"/>
            </a:endParaRPr>
          </a:p>
          <a:p>
            <a:pPr marL="12700" marR="644525">
              <a:lnSpc>
                <a:spcPct val="100000"/>
              </a:lnSpc>
              <a:spcBef>
                <a:spcPts val="1380"/>
              </a:spcBef>
            </a:pPr>
            <a:r>
              <a:rPr sz="2100" b="1" spc="-10" dirty="0">
                <a:solidFill>
                  <a:srgbClr val="06080A"/>
                </a:solidFill>
                <a:latin typeface="Arial"/>
                <a:cs typeface="Arial"/>
              </a:rPr>
              <a:t>Community </a:t>
            </a:r>
            <a:r>
              <a:rPr sz="2100" b="1" spc="-5" dirty="0">
                <a:solidFill>
                  <a:srgbClr val="06080A"/>
                </a:solidFill>
                <a:latin typeface="Arial"/>
                <a:cs typeface="Arial"/>
              </a:rPr>
              <a:t>health </a:t>
            </a:r>
            <a:r>
              <a:rPr sz="2100" b="1" spc="-10" dirty="0">
                <a:solidFill>
                  <a:srgbClr val="06080A"/>
                </a:solidFill>
                <a:latin typeface="Arial"/>
                <a:cs typeface="Arial"/>
              </a:rPr>
              <a:t>indicators not  uniformly </a:t>
            </a:r>
            <a:r>
              <a:rPr sz="2100" b="1" spc="-15" dirty="0">
                <a:solidFill>
                  <a:srgbClr val="06080A"/>
                </a:solidFill>
                <a:latin typeface="Arial"/>
                <a:cs typeface="Arial"/>
              </a:rPr>
              <a:t>available</a:t>
            </a:r>
            <a:r>
              <a:rPr sz="2100" b="1" spc="140" dirty="0">
                <a:solidFill>
                  <a:srgbClr val="06080A"/>
                </a:solidFill>
                <a:latin typeface="Arial"/>
                <a:cs typeface="Arial"/>
              </a:rPr>
              <a:t> </a:t>
            </a:r>
            <a:r>
              <a:rPr sz="2100" b="1" spc="-15" dirty="0">
                <a:solidFill>
                  <a:srgbClr val="06080A"/>
                </a:solidFill>
                <a:latin typeface="Arial"/>
                <a:cs typeface="Arial"/>
              </a:rPr>
              <a:t>nationwide</a:t>
            </a:r>
            <a:endParaRPr sz="2100">
              <a:latin typeface="Arial"/>
              <a:cs typeface="Arial"/>
            </a:endParaRPr>
          </a:p>
          <a:p>
            <a:pPr marL="12700" marR="943610">
              <a:lnSpc>
                <a:spcPct val="100000"/>
              </a:lnSpc>
              <a:spcBef>
                <a:spcPts val="1415"/>
              </a:spcBef>
            </a:pPr>
            <a:r>
              <a:rPr sz="2100" b="1" dirty="0">
                <a:solidFill>
                  <a:srgbClr val="06080A"/>
                </a:solidFill>
                <a:latin typeface="Arial"/>
                <a:cs typeface="Arial"/>
              </a:rPr>
              <a:t>No </a:t>
            </a:r>
            <a:r>
              <a:rPr sz="2100" b="1" spc="-5" dirty="0">
                <a:solidFill>
                  <a:srgbClr val="06080A"/>
                </a:solidFill>
                <a:latin typeface="Arial"/>
                <a:cs typeface="Arial"/>
              </a:rPr>
              <a:t>sub-county </a:t>
            </a:r>
            <a:r>
              <a:rPr sz="2100" b="1" spc="-10" dirty="0">
                <a:solidFill>
                  <a:srgbClr val="06080A"/>
                </a:solidFill>
                <a:latin typeface="Arial"/>
                <a:cs typeface="Arial"/>
              </a:rPr>
              <a:t>life </a:t>
            </a:r>
            <a:r>
              <a:rPr sz="2100" b="1" spc="-5" dirty="0">
                <a:solidFill>
                  <a:srgbClr val="06080A"/>
                </a:solidFill>
                <a:latin typeface="Arial"/>
                <a:cs typeface="Arial"/>
              </a:rPr>
              <a:t>expectancy  estimates for </a:t>
            </a:r>
            <a:r>
              <a:rPr sz="2100" b="1" spc="-10" dirty="0">
                <a:solidFill>
                  <a:srgbClr val="06080A"/>
                </a:solidFill>
                <a:latin typeface="Arial"/>
                <a:cs typeface="Arial"/>
              </a:rPr>
              <a:t>large </a:t>
            </a:r>
            <a:r>
              <a:rPr sz="2100" b="1" spc="-5" dirty="0">
                <a:solidFill>
                  <a:srgbClr val="06080A"/>
                </a:solidFill>
                <a:latin typeface="Arial"/>
                <a:cs typeface="Arial"/>
              </a:rPr>
              <a:t>parts </a:t>
            </a:r>
            <a:r>
              <a:rPr sz="2100" b="1" spc="-10" dirty="0">
                <a:solidFill>
                  <a:srgbClr val="06080A"/>
                </a:solidFill>
                <a:latin typeface="Arial"/>
                <a:cs typeface="Arial"/>
              </a:rPr>
              <a:t>of</a:t>
            </a:r>
            <a:r>
              <a:rPr sz="2100" b="1" spc="20" dirty="0">
                <a:solidFill>
                  <a:srgbClr val="06080A"/>
                </a:solidFill>
                <a:latin typeface="Arial"/>
                <a:cs typeface="Arial"/>
              </a:rPr>
              <a:t> </a:t>
            </a:r>
            <a:r>
              <a:rPr sz="2100" b="1" spc="-5" dirty="0">
                <a:solidFill>
                  <a:srgbClr val="06080A"/>
                </a:solidFill>
                <a:latin typeface="Arial"/>
                <a:cs typeface="Arial"/>
              </a:rPr>
              <a:t>US</a:t>
            </a:r>
            <a:endParaRPr sz="2100">
              <a:latin typeface="Arial"/>
              <a:cs typeface="Arial"/>
            </a:endParaRPr>
          </a:p>
          <a:p>
            <a:pPr marL="12700" marR="5080">
              <a:lnSpc>
                <a:spcPct val="100000"/>
              </a:lnSpc>
              <a:spcBef>
                <a:spcPts val="1380"/>
              </a:spcBef>
            </a:pPr>
            <a:r>
              <a:rPr sz="2100" b="1" spc="-10" dirty="0">
                <a:solidFill>
                  <a:srgbClr val="06080A"/>
                </a:solidFill>
                <a:latin typeface="Arial"/>
                <a:cs typeface="Arial"/>
              </a:rPr>
              <a:t>Existing </a:t>
            </a:r>
            <a:r>
              <a:rPr sz="2100" b="1" spc="-5" dirty="0">
                <a:solidFill>
                  <a:srgbClr val="06080A"/>
                </a:solidFill>
                <a:latin typeface="Arial"/>
                <a:cs typeface="Arial"/>
              </a:rPr>
              <a:t>sub-county </a:t>
            </a:r>
            <a:r>
              <a:rPr sz="2100" b="1" spc="-20" dirty="0">
                <a:solidFill>
                  <a:srgbClr val="06080A"/>
                </a:solidFill>
                <a:latin typeface="Arial"/>
                <a:cs typeface="Arial"/>
              </a:rPr>
              <a:t>level </a:t>
            </a:r>
            <a:r>
              <a:rPr sz="2100" b="1" spc="-10" dirty="0">
                <a:solidFill>
                  <a:srgbClr val="06080A"/>
                </a:solidFill>
                <a:latin typeface="Arial"/>
                <a:cs typeface="Arial"/>
              </a:rPr>
              <a:t>life  </a:t>
            </a:r>
            <a:r>
              <a:rPr sz="2100" b="1" spc="-5" dirty="0">
                <a:solidFill>
                  <a:srgbClr val="06080A"/>
                </a:solidFill>
                <a:latin typeface="Arial"/>
                <a:cs typeface="Arial"/>
              </a:rPr>
              <a:t>expectancy estimates </a:t>
            </a:r>
            <a:r>
              <a:rPr sz="2100" b="1" spc="-10" dirty="0">
                <a:solidFill>
                  <a:srgbClr val="06080A"/>
                </a:solidFill>
                <a:latin typeface="Arial"/>
                <a:cs typeface="Arial"/>
              </a:rPr>
              <a:t>not</a:t>
            </a:r>
            <a:r>
              <a:rPr sz="2100" b="1" spc="-35" dirty="0">
                <a:solidFill>
                  <a:srgbClr val="06080A"/>
                </a:solidFill>
                <a:latin typeface="Arial"/>
                <a:cs typeface="Arial"/>
              </a:rPr>
              <a:t> </a:t>
            </a:r>
            <a:r>
              <a:rPr sz="2100" b="1" spc="-10" dirty="0">
                <a:solidFill>
                  <a:srgbClr val="06080A"/>
                </a:solidFill>
                <a:latin typeface="Arial"/>
                <a:cs typeface="Arial"/>
              </a:rPr>
              <a:t>comparable</a:t>
            </a:r>
            <a:endParaRPr sz="2100">
              <a:latin typeface="Arial"/>
              <a:cs typeface="Arial"/>
            </a:endParaRPr>
          </a:p>
        </p:txBody>
      </p:sp>
      <p:sp>
        <p:nvSpPr>
          <p:cNvPr id="4" name="object 4"/>
          <p:cNvSpPr/>
          <p:nvPr/>
        </p:nvSpPr>
        <p:spPr>
          <a:xfrm>
            <a:off x="5599011" y="1603578"/>
            <a:ext cx="2234151" cy="239656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24</a:t>
            </a:r>
            <a:endParaRPr sz="85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99970" y="1590065"/>
            <a:ext cx="5144135" cy="3045460"/>
          </a:xfrm>
          <a:prstGeom prst="rect">
            <a:avLst/>
          </a:prstGeom>
          <a:solidFill>
            <a:srgbClr val="EFEFEF"/>
          </a:solidFill>
        </p:spPr>
        <p:txBody>
          <a:bodyPr vert="horz" wrap="square" lIns="0" tIns="283210" rIns="0" bIns="0" rtlCol="0">
            <a:spAutoFit/>
          </a:bodyPr>
          <a:lstStyle/>
          <a:p>
            <a:pPr marL="551180" marR="709295">
              <a:lnSpc>
                <a:spcPct val="193300"/>
              </a:lnSpc>
              <a:spcBef>
                <a:spcPts val="2230"/>
              </a:spcBef>
            </a:pPr>
            <a:r>
              <a:rPr sz="2400" dirty="0">
                <a:latin typeface="Arial"/>
                <a:cs typeface="Arial"/>
              </a:rPr>
              <a:t>Brief </a:t>
            </a:r>
            <a:r>
              <a:rPr sz="2400" spc="10" dirty="0">
                <a:latin typeface="Arial"/>
                <a:cs typeface="Arial"/>
              </a:rPr>
              <a:t>Overview </a:t>
            </a:r>
            <a:r>
              <a:rPr sz="2400" spc="5" dirty="0">
                <a:latin typeface="Arial"/>
                <a:cs typeface="Arial"/>
              </a:rPr>
              <a:t>of Project  </a:t>
            </a:r>
            <a:r>
              <a:rPr sz="2400" dirty="0">
                <a:latin typeface="Arial"/>
                <a:cs typeface="Arial"/>
              </a:rPr>
              <a:t>NCHS </a:t>
            </a:r>
            <a:r>
              <a:rPr sz="2400" spc="5" dirty="0">
                <a:latin typeface="Arial"/>
                <a:cs typeface="Arial"/>
              </a:rPr>
              <a:t>Embargo</a:t>
            </a:r>
            <a:r>
              <a:rPr sz="2400" spc="-140" dirty="0">
                <a:latin typeface="Arial"/>
                <a:cs typeface="Arial"/>
              </a:rPr>
              <a:t> </a:t>
            </a:r>
            <a:r>
              <a:rPr sz="2400" spc="5" dirty="0">
                <a:latin typeface="Arial"/>
                <a:cs typeface="Arial"/>
              </a:rPr>
              <a:t>Restrictions  Prepare for </a:t>
            </a:r>
            <a:r>
              <a:rPr sz="2400" dirty="0">
                <a:latin typeface="Arial"/>
                <a:cs typeface="Arial"/>
              </a:rPr>
              <a:t>Public</a:t>
            </a:r>
            <a:r>
              <a:rPr sz="2400" spc="-165" dirty="0">
                <a:latin typeface="Arial"/>
                <a:cs typeface="Arial"/>
              </a:rPr>
              <a:t> </a:t>
            </a:r>
            <a:r>
              <a:rPr sz="2400" spc="5" dirty="0">
                <a:latin typeface="Arial"/>
                <a:cs typeface="Arial"/>
              </a:rPr>
              <a:t>Release</a:t>
            </a:r>
            <a:endParaRPr sz="2400" dirty="0">
              <a:latin typeface="Arial"/>
              <a:cs typeface="Arial"/>
            </a:endParaRPr>
          </a:p>
        </p:txBody>
      </p:sp>
      <p:sp>
        <p:nvSpPr>
          <p:cNvPr id="3" name="object 3"/>
          <p:cNvSpPr txBox="1"/>
          <p:nvPr/>
        </p:nvSpPr>
        <p:spPr>
          <a:xfrm>
            <a:off x="815301" y="292785"/>
            <a:ext cx="7396480" cy="1022985"/>
          </a:xfrm>
          <a:prstGeom prst="rect">
            <a:avLst/>
          </a:prstGeom>
          <a:solidFill>
            <a:srgbClr val="DD503E"/>
          </a:solidFill>
        </p:spPr>
        <p:txBody>
          <a:bodyPr vert="horz" wrap="square" lIns="0" tIns="83820" rIns="0" bIns="0" rtlCol="0">
            <a:spAutoFit/>
          </a:bodyPr>
          <a:lstStyle/>
          <a:p>
            <a:pPr marL="527050">
              <a:lnSpc>
                <a:spcPct val="100000"/>
              </a:lnSpc>
              <a:spcBef>
                <a:spcPts val="660"/>
              </a:spcBef>
            </a:pPr>
            <a:r>
              <a:rPr sz="4750" b="1" spc="15" dirty="0">
                <a:solidFill>
                  <a:srgbClr val="FFFFFF"/>
                </a:solidFill>
                <a:latin typeface="Arial"/>
                <a:cs typeface="Arial"/>
              </a:rPr>
              <a:t>Goals </a:t>
            </a:r>
            <a:r>
              <a:rPr sz="4750" b="1" spc="10" dirty="0">
                <a:solidFill>
                  <a:srgbClr val="FFFFFF"/>
                </a:solidFill>
                <a:latin typeface="Arial"/>
                <a:cs typeface="Arial"/>
              </a:rPr>
              <a:t>for the</a:t>
            </a:r>
            <a:r>
              <a:rPr sz="4750" b="1" spc="130" dirty="0">
                <a:solidFill>
                  <a:srgbClr val="FFFFFF"/>
                </a:solidFill>
                <a:latin typeface="Arial"/>
                <a:cs typeface="Arial"/>
              </a:rPr>
              <a:t> </a:t>
            </a:r>
            <a:r>
              <a:rPr sz="4750" b="1" spc="10" dirty="0">
                <a:solidFill>
                  <a:srgbClr val="FFFFFF"/>
                </a:solidFill>
                <a:latin typeface="Arial"/>
                <a:cs typeface="Arial"/>
              </a:rPr>
              <a:t>Webinar</a:t>
            </a:r>
            <a:endParaRPr sz="475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2015" y="228525"/>
            <a:ext cx="5430520" cy="669925"/>
          </a:xfrm>
          <a:prstGeom prst="rect">
            <a:avLst/>
          </a:prstGeom>
        </p:spPr>
        <p:txBody>
          <a:bodyPr vert="horz" wrap="square" lIns="0" tIns="0" rIns="0" bIns="0" rtlCol="0">
            <a:spAutoFit/>
          </a:bodyPr>
          <a:lstStyle/>
          <a:p>
            <a:pPr marL="12700" marR="5080">
              <a:lnSpc>
                <a:spcPts val="2590"/>
              </a:lnSpc>
            </a:pPr>
            <a:r>
              <a:rPr sz="2400" spc="-5" dirty="0">
                <a:solidFill>
                  <a:srgbClr val="FFFFFF"/>
                </a:solidFill>
              </a:rPr>
              <a:t>Currently, </a:t>
            </a:r>
            <a:r>
              <a:rPr sz="2400" spc="10" dirty="0">
                <a:solidFill>
                  <a:srgbClr val="FFC000"/>
                </a:solidFill>
              </a:rPr>
              <a:t>health data </a:t>
            </a:r>
            <a:r>
              <a:rPr sz="2400" dirty="0">
                <a:solidFill>
                  <a:srgbClr val="FFFFFF"/>
                </a:solidFill>
              </a:rPr>
              <a:t>are </a:t>
            </a:r>
            <a:r>
              <a:rPr sz="2400" spc="5" dirty="0">
                <a:solidFill>
                  <a:srgbClr val="FFFFFF"/>
                </a:solidFill>
              </a:rPr>
              <a:t>available</a:t>
            </a:r>
            <a:r>
              <a:rPr sz="2400" spc="-300" dirty="0">
                <a:solidFill>
                  <a:srgbClr val="FFFFFF"/>
                </a:solidFill>
              </a:rPr>
              <a:t> </a:t>
            </a:r>
            <a:r>
              <a:rPr sz="2400" spc="10" dirty="0">
                <a:solidFill>
                  <a:srgbClr val="FFFFFF"/>
                </a:solidFill>
              </a:rPr>
              <a:t>at  the </a:t>
            </a:r>
            <a:r>
              <a:rPr sz="2400" spc="15" dirty="0">
                <a:solidFill>
                  <a:srgbClr val="FFFFFF"/>
                </a:solidFill>
              </a:rPr>
              <a:t>county</a:t>
            </a:r>
            <a:r>
              <a:rPr sz="2400" spc="-235" dirty="0">
                <a:solidFill>
                  <a:srgbClr val="FFFFFF"/>
                </a:solidFill>
              </a:rPr>
              <a:t> </a:t>
            </a:r>
            <a:r>
              <a:rPr sz="2400" dirty="0">
                <a:solidFill>
                  <a:srgbClr val="FFFFFF"/>
                </a:solidFill>
              </a:rPr>
              <a:t>level</a:t>
            </a:r>
            <a:endParaRPr sz="2400"/>
          </a:p>
        </p:txBody>
      </p:sp>
      <p:sp>
        <p:nvSpPr>
          <p:cNvPr id="3" name="object 3"/>
          <p:cNvSpPr/>
          <p:nvPr/>
        </p:nvSpPr>
        <p:spPr>
          <a:xfrm>
            <a:off x="1810781" y="1090069"/>
            <a:ext cx="5292709" cy="405398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25</a:t>
            </a:r>
            <a:endParaRPr sz="85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09472" cy="513283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25184" y="0"/>
            <a:ext cx="2706623" cy="513283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023616" y="4937759"/>
            <a:ext cx="475487" cy="19507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91200" y="4937759"/>
            <a:ext cx="1341120" cy="1950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606039" y="1401817"/>
            <a:ext cx="0" cy="3583940"/>
          </a:xfrm>
          <a:custGeom>
            <a:avLst/>
            <a:gdLst/>
            <a:ahLst/>
            <a:cxnLst/>
            <a:rect l="l" t="t" r="r" b="b"/>
            <a:pathLst>
              <a:path h="3583940">
                <a:moveTo>
                  <a:pt x="0" y="3583774"/>
                </a:moveTo>
                <a:lnTo>
                  <a:pt x="0" y="0"/>
                </a:lnTo>
              </a:path>
            </a:pathLst>
          </a:custGeom>
          <a:ln w="9144">
            <a:solidFill>
              <a:srgbClr val="CCCCCC"/>
            </a:solidFill>
          </a:ln>
        </p:spPr>
        <p:txBody>
          <a:bodyPr wrap="square" lIns="0" tIns="0" rIns="0" bIns="0" rtlCol="0"/>
          <a:lstStyle/>
          <a:p>
            <a:endParaRPr/>
          </a:p>
        </p:txBody>
      </p:sp>
      <p:sp>
        <p:nvSpPr>
          <p:cNvPr id="7" name="object 7"/>
          <p:cNvSpPr/>
          <p:nvPr/>
        </p:nvSpPr>
        <p:spPr>
          <a:xfrm>
            <a:off x="1091183" y="0"/>
            <a:ext cx="6498590" cy="125095"/>
          </a:xfrm>
          <a:custGeom>
            <a:avLst/>
            <a:gdLst/>
            <a:ahLst/>
            <a:cxnLst/>
            <a:rect l="l" t="t" r="r" b="b"/>
            <a:pathLst>
              <a:path w="6498590" h="125095">
                <a:moveTo>
                  <a:pt x="0" y="0"/>
                </a:moveTo>
                <a:lnTo>
                  <a:pt x="6498336" y="0"/>
                </a:lnTo>
                <a:lnTo>
                  <a:pt x="6498336" y="124968"/>
                </a:lnTo>
                <a:lnTo>
                  <a:pt x="0" y="124968"/>
                </a:lnTo>
                <a:lnTo>
                  <a:pt x="0" y="0"/>
                </a:lnTo>
                <a:close/>
              </a:path>
            </a:pathLst>
          </a:custGeom>
          <a:solidFill>
            <a:srgbClr val="238057"/>
          </a:solidFill>
        </p:spPr>
        <p:txBody>
          <a:bodyPr wrap="square" lIns="0" tIns="0" rIns="0" bIns="0" rtlCol="0"/>
          <a:lstStyle/>
          <a:p>
            <a:endParaRPr/>
          </a:p>
        </p:txBody>
      </p:sp>
      <p:sp>
        <p:nvSpPr>
          <p:cNvPr id="8" name="object 8"/>
          <p:cNvSpPr/>
          <p:nvPr/>
        </p:nvSpPr>
        <p:spPr>
          <a:xfrm>
            <a:off x="1109472" y="5002340"/>
            <a:ext cx="1975485" cy="137160"/>
          </a:xfrm>
          <a:custGeom>
            <a:avLst/>
            <a:gdLst/>
            <a:ahLst/>
            <a:cxnLst/>
            <a:rect l="l" t="t" r="r" b="b"/>
            <a:pathLst>
              <a:path w="1975485" h="137160">
                <a:moveTo>
                  <a:pt x="0" y="0"/>
                </a:moveTo>
                <a:lnTo>
                  <a:pt x="1975103" y="0"/>
                </a:lnTo>
                <a:lnTo>
                  <a:pt x="1975103" y="137159"/>
                </a:lnTo>
                <a:lnTo>
                  <a:pt x="0" y="137159"/>
                </a:lnTo>
                <a:lnTo>
                  <a:pt x="0" y="0"/>
                </a:lnTo>
                <a:close/>
              </a:path>
            </a:pathLst>
          </a:custGeom>
          <a:solidFill>
            <a:srgbClr val="2B835B"/>
          </a:solidFill>
        </p:spPr>
        <p:txBody>
          <a:bodyPr wrap="square" lIns="0" tIns="0" rIns="0" bIns="0" rtlCol="0"/>
          <a:lstStyle/>
          <a:p>
            <a:endParaRPr/>
          </a:p>
        </p:txBody>
      </p:sp>
      <p:sp>
        <p:nvSpPr>
          <p:cNvPr id="9" name="object 9"/>
          <p:cNvSpPr/>
          <p:nvPr/>
        </p:nvSpPr>
        <p:spPr>
          <a:xfrm>
            <a:off x="4358640" y="1399531"/>
            <a:ext cx="3145790" cy="0"/>
          </a:xfrm>
          <a:custGeom>
            <a:avLst/>
            <a:gdLst/>
            <a:ahLst/>
            <a:cxnLst/>
            <a:rect l="l" t="t" r="r" b="b"/>
            <a:pathLst>
              <a:path w="3145790">
                <a:moveTo>
                  <a:pt x="0" y="0"/>
                </a:moveTo>
                <a:lnTo>
                  <a:pt x="3145536" y="0"/>
                </a:lnTo>
              </a:path>
            </a:pathLst>
          </a:custGeom>
          <a:ln w="7620">
            <a:solidFill>
              <a:srgbClr val="CCCCCC"/>
            </a:solidFill>
          </a:ln>
        </p:spPr>
        <p:txBody>
          <a:bodyPr wrap="square" lIns="0" tIns="0" rIns="0" bIns="0" rtlCol="0"/>
          <a:lstStyle/>
          <a:p>
            <a:endParaRPr/>
          </a:p>
        </p:txBody>
      </p:sp>
      <p:sp>
        <p:nvSpPr>
          <p:cNvPr id="10" name="object 10"/>
          <p:cNvSpPr/>
          <p:nvPr/>
        </p:nvSpPr>
        <p:spPr>
          <a:xfrm>
            <a:off x="3206495" y="5003864"/>
            <a:ext cx="4840605" cy="134620"/>
          </a:xfrm>
          <a:custGeom>
            <a:avLst/>
            <a:gdLst/>
            <a:ahLst/>
            <a:cxnLst/>
            <a:rect l="l" t="t" r="r" b="b"/>
            <a:pathLst>
              <a:path w="4840605" h="134620">
                <a:moveTo>
                  <a:pt x="0" y="0"/>
                </a:moveTo>
                <a:lnTo>
                  <a:pt x="4840224" y="0"/>
                </a:lnTo>
                <a:lnTo>
                  <a:pt x="4840224" y="134111"/>
                </a:lnTo>
                <a:lnTo>
                  <a:pt x="0" y="134111"/>
                </a:lnTo>
                <a:lnTo>
                  <a:pt x="0" y="0"/>
                </a:lnTo>
                <a:close/>
              </a:path>
            </a:pathLst>
          </a:custGeom>
          <a:solidFill>
            <a:srgbClr val="60A04B"/>
          </a:solidFill>
        </p:spPr>
        <p:txBody>
          <a:bodyPr wrap="square" lIns="0" tIns="0" rIns="0" bIns="0" rtlCol="0"/>
          <a:lstStyle/>
          <a:p>
            <a:endParaRPr/>
          </a:p>
        </p:txBody>
      </p:sp>
      <p:sp>
        <p:nvSpPr>
          <p:cNvPr id="11" name="object 11"/>
          <p:cNvSpPr/>
          <p:nvPr/>
        </p:nvSpPr>
        <p:spPr>
          <a:xfrm>
            <a:off x="1447800" y="1492478"/>
            <a:ext cx="963294" cy="0"/>
          </a:xfrm>
          <a:custGeom>
            <a:avLst/>
            <a:gdLst/>
            <a:ahLst/>
            <a:cxnLst/>
            <a:rect l="l" t="t" r="r" b="b"/>
            <a:pathLst>
              <a:path w="963294">
                <a:moveTo>
                  <a:pt x="0" y="0"/>
                </a:moveTo>
                <a:lnTo>
                  <a:pt x="963168" y="0"/>
                </a:lnTo>
              </a:path>
            </a:pathLst>
          </a:custGeom>
          <a:ln w="7620">
            <a:solidFill>
              <a:srgbClr val="CCCCCC"/>
            </a:solidFill>
          </a:ln>
        </p:spPr>
        <p:txBody>
          <a:bodyPr wrap="square" lIns="0" tIns="0" rIns="0" bIns="0" rtlCol="0"/>
          <a:lstStyle/>
          <a:p>
            <a:endParaRPr/>
          </a:p>
        </p:txBody>
      </p:sp>
      <p:sp>
        <p:nvSpPr>
          <p:cNvPr id="12" name="object 12"/>
          <p:cNvSpPr/>
          <p:nvPr/>
        </p:nvSpPr>
        <p:spPr>
          <a:xfrm>
            <a:off x="1447800" y="1842932"/>
            <a:ext cx="963294" cy="0"/>
          </a:xfrm>
          <a:custGeom>
            <a:avLst/>
            <a:gdLst/>
            <a:ahLst/>
            <a:cxnLst/>
            <a:rect l="l" t="t" r="r" b="b"/>
            <a:pathLst>
              <a:path w="963294">
                <a:moveTo>
                  <a:pt x="0" y="0"/>
                </a:moveTo>
                <a:lnTo>
                  <a:pt x="963168" y="0"/>
                </a:lnTo>
              </a:path>
            </a:pathLst>
          </a:custGeom>
          <a:ln w="7620">
            <a:solidFill>
              <a:srgbClr val="CCCCCC"/>
            </a:solidFill>
          </a:ln>
        </p:spPr>
        <p:txBody>
          <a:bodyPr wrap="square" lIns="0" tIns="0" rIns="0" bIns="0" rtlCol="0"/>
          <a:lstStyle/>
          <a:p>
            <a:endParaRPr/>
          </a:p>
        </p:txBody>
      </p:sp>
      <p:sp>
        <p:nvSpPr>
          <p:cNvPr id="13" name="object 13"/>
          <p:cNvSpPr/>
          <p:nvPr/>
        </p:nvSpPr>
        <p:spPr>
          <a:xfrm>
            <a:off x="1447800" y="2021206"/>
            <a:ext cx="963294" cy="0"/>
          </a:xfrm>
          <a:custGeom>
            <a:avLst/>
            <a:gdLst/>
            <a:ahLst/>
            <a:cxnLst/>
            <a:rect l="l" t="t" r="r" b="b"/>
            <a:pathLst>
              <a:path w="963294">
                <a:moveTo>
                  <a:pt x="0" y="0"/>
                </a:moveTo>
                <a:lnTo>
                  <a:pt x="963168" y="0"/>
                </a:lnTo>
              </a:path>
            </a:pathLst>
          </a:custGeom>
          <a:ln w="7620">
            <a:solidFill>
              <a:srgbClr val="CFCFCF"/>
            </a:solidFill>
          </a:ln>
        </p:spPr>
        <p:txBody>
          <a:bodyPr wrap="square" lIns="0" tIns="0" rIns="0" bIns="0" rtlCol="0"/>
          <a:lstStyle/>
          <a:p>
            <a:endParaRPr/>
          </a:p>
        </p:txBody>
      </p:sp>
      <p:sp>
        <p:nvSpPr>
          <p:cNvPr id="14" name="object 14"/>
          <p:cNvSpPr/>
          <p:nvPr/>
        </p:nvSpPr>
        <p:spPr>
          <a:xfrm>
            <a:off x="1447800" y="2194910"/>
            <a:ext cx="963294" cy="0"/>
          </a:xfrm>
          <a:custGeom>
            <a:avLst/>
            <a:gdLst/>
            <a:ahLst/>
            <a:cxnLst/>
            <a:rect l="l" t="t" r="r" b="b"/>
            <a:pathLst>
              <a:path w="963294">
                <a:moveTo>
                  <a:pt x="0" y="0"/>
                </a:moveTo>
                <a:lnTo>
                  <a:pt x="963168" y="0"/>
                </a:lnTo>
              </a:path>
            </a:pathLst>
          </a:custGeom>
          <a:ln w="7620">
            <a:solidFill>
              <a:srgbClr val="CCCCCC"/>
            </a:solidFill>
          </a:ln>
        </p:spPr>
        <p:txBody>
          <a:bodyPr wrap="square" lIns="0" tIns="0" rIns="0" bIns="0" rtlCol="0"/>
          <a:lstStyle/>
          <a:p>
            <a:endParaRPr/>
          </a:p>
        </p:txBody>
      </p:sp>
      <p:sp>
        <p:nvSpPr>
          <p:cNvPr id="15" name="object 15"/>
          <p:cNvSpPr/>
          <p:nvPr/>
        </p:nvSpPr>
        <p:spPr>
          <a:xfrm>
            <a:off x="1447800" y="2373184"/>
            <a:ext cx="963294" cy="0"/>
          </a:xfrm>
          <a:custGeom>
            <a:avLst/>
            <a:gdLst/>
            <a:ahLst/>
            <a:cxnLst/>
            <a:rect l="l" t="t" r="r" b="b"/>
            <a:pathLst>
              <a:path w="963294">
                <a:moveTo>
                  <a:pt x="0" y="0"/>
                </a:moveTo>
                <a:lnTo>
                  <a:pt x="963168" y="0"/>
                </a:lnTo>
              </a:path>
            </a:pathLst>
          </a:custGeom>
          <a:ln w="7620">
            <a:solidFill>
              <a:srgbClr val="CCCCCC"/>
            </a:solidFill>
          </a:ln>
        </p:spPr>
        <p:txBody>
          <a:bodyPr wrap="square" lIns="0" tIns="0" rIns="0" bIns="0" rtlCol="0"/>
          <a:lstStyle/>
          <a:p>
            <a:endParaRPr/>
          </a:p>
        </p:txBody>
      </p:sp>
      <p:sp>
        <p:nvSpPr>
          <p:cNvPr id="16" name="object 16"/>
          <p:cNvSpPr/>
          <p:nvPr/>
        </p:nvSpPr>
        <p:spPr>
          <a:xfrm>
            <a:off x="1447800" y="2545364"/>
            <a:ext cx="963294" cy="0"/>
          </a:xfrm>
          <a:custGeom>
            <a:avLst/>
            <a:gdLst/>
            <a:ahLst/>
            <a:cxnLst/>
            <a:rect l="l" t="t" r="r" b="b"/>
            <a:pathLst>
              <a:path w="963294">
                <a:moveTo>
                  <a:pt x="0" y="0"/>
                </a:moveTo>
                <a:lnTo>
                  <a:pt x="963168" y="0"/>
                </a:lnTo>
              </a:path>
            </a:pathLst>
          </a:custGeom>
          <a:ln w="7620">
            <a:solidFill>
              <a:srgbClr val="CFCFCF"/>
            </a:solidFill>
          </a:ln>
        </p:spPr>
        <p:txBody>
          <a:bodyPr wrap="square" lIns="0" tIns="0" rIns="0" bIns="0" rtlCol="0"/>
          <a:lstStyle/>
          <a:p>
            <a:endParaRPr/>
          </a:p>
        </p:txBody>
      </p:sp>
      <p:sp>
        <p:nvSpPr>
          <p:cNvPr id="17" name="object 17"/>
          <p:cNvSpPr/>
          <p:nvPr/>
        </p:nvSpPr>
        <p:spPr>
          <a:xfrm>
            <a:off x="1447800" y="2723639"/>
            <a:ext cx="963294" cy="0"/>
          </a:xfrm>
          <a:custGeom>
            <a:avLst/>
            <a:gdLst/>
            <a:ahLst/>
            <a:cxnLst/>
            <a:rect l="l" t="t" r="r" b="b"/>
            <a:pathLst>
              <a:path w="963294">
                <a:moveTo>
                  <a:pt x="0" y="0"/>
                </a:moveTo>
                <a:lnTo>
                  <a:pt x="963168" y="0"/>
                </a:lnTo>
              </a:path>
            </a:pathLst>
          </a:custGeom>
          <a:ln w="7620">
            <a:solidFill>
              <a:srgbClr val="CCCCCC"/>
            </a:solidFill>
          </a:ln>
        </p:spPr>
        <p:txBody>
          <a:bodyPr wrap="square" lIns="0" tIns="0" rIns="0" bIns="0" rtlCol="0"/>
          <a:lstStyle/>
          <a:p>
            <a:endParaRPr/>
          </a:p>
        </p:txBody>
      </p:sp>
      <p:sp>
        <p:nvSpPr>
          <p:cNvPr id="18" name="object 18"/>
          <p:cNvSpPr/>
          <p:nvPr/>
        </p:nvSpPr>
        <p:spPr>
          <a:xfrm>
            <a:off x="1447800" y="2895056"/>
            <a:ext cx="963294" cy="0"/>
          </a:xfrm>
          <a:custGeom>
            <a:avLst/>
            <a:gdLst/>
            <a:ahLst/>
            <a:cxnLst/>
            <a:rect l="l" t="t" r="r" b="b"/>
            <a:pathLst>
              <a:path w="963294">
                <a:moveTo>
                  <a:pt x="0" y="0"/>
                </a:moveTo>
                <a:lnTo>
                  <a:pt x="963168" y="0"/>
                </a:lnTo>
              </a:path>
            </a:pathLst>
          </a:custGeom>
          <a:ln w="6096">
            <a:solidFill>
              <a:srgbClr val="CCCCCC"/>
            </a:solidFill>
          </a:ln>
        </p:spPr>
        <p:txBody>
          <a:bodyPr wrap="square" lIns="0" tIns="0" rIns="0" bIns="0" rtlCol="0"/>
          <a:lstStyle/>
          <a:p>
            <a:endParaRPr/>
          </a:p>
        </p:txBody>
      </p:sp>
      <p:sp>
        <p:nvSpPr>
          <p:cNvPr id="19" name="object 19"/>
          <p:cNvSpPr/>
          <p:nvPr/>
        </p:nvSpPr>
        <p:spPr>
          <a:xfrm>
            <a:off x="1447800" y="3245511"/>
            <a:ext cx="963294" cy="0"/>
          </a:xfrm>
          <a:custGeom>
            <a:avLst/>
            <a:gdLst/>
            <a:ahLst/>
            <a:cxnLst/>
            <a:rect l="l" t="t" r="r" b="b"/>
            <a:pathLst>
              <a:path w="963294">
                <a:moveTo>
                  <a:pt x="0" y="0"/>
                </a:moveTo>
                <a:lnTo>
                  <a:pt x="963168" y="0"/>
                </a:lnTo>
              </a:path>
            </a:pathLst>
          </a:custGeom>
          <a:ln w="6096">
            <a:solidFill>
              <a:srgbClr val="CCCCCC"/>
            </a:solidFill>
          </a:ln>
        </p:spPr>
        <p:txBody>
          <a:bodyPr wrap="square" lIns="0" tIns="0" rIns="0" bIns="0" rtlCol="0"/>
          <a:lstStyle/>
          <a:p>
            <a:endParaRPr/>
          </a:p>
        </p:txBody>
      </p:sp>
      <p:sp>
        <p:nvSpPr>
          <p:cNvPr id="20" name="object 20"/>
          <p:cNvSpPr/>
          <p:nvPr/>
        </p:nvSpPr>
        <p:spPr>
          <a:xfrm>
            <a:off x="1447800" y="3775001"/>
            <a:ext cx="963294" cy="0"/>
          </a:xfrm>
          <a:custGeom>
            <a:avLst/>
            <a:gdLst/>
            <a:ahLst/>
            <a:cxnLst/>
            <a:rect l="l" t="t" r="r" b="b"/>
            <a:pathLst>
              <a:path w="963294">
                <a:moveTo>
                  <a:pt x="0" y="0"/>
                </a:moveTo>
                <a:lnTo>
                  <a:pt x="963168" y="0"/>
                </a:lnTo>
              </a:path>
            </a:pathLst>
          </a:custGeom>
          <a:ln w="7620">
            <a:solidFill>
              <a:srgbClr val="CFCFCF"/>
            </a:solidFill>
          </a:ln>
        </p:spPr>
        <p:txBody>
          <a:bodyPr wrap="square" lIns="0" tIns="0" rIns="0" bIns="0" rtlCol="0"/>
          <a:lstStyle/>
          <a:p>
            <a:endParaRPr/>
          </a:p>
        </p:txBody>
      </p:sp>
      <p:sp>
        <p:nvSpPr>
          <p:cNvPr id="21" name="object 21"/>
          <p:cNvSpPr/>
          <p:nvPr/>
        </p:nvSpPr>
        <p:spPr>
          <a:xfrm>
            <a:off x="1447800" y="3946419"/>
            <a:ext cx="963294" cy="0"/>
          </a:xfrm>
          <a:custGeom>
            <a:avLst/>
            <a:gdLst/>
            <a:ahLst/>
            <a:cxnLst/>
            <a:rect l="l" t="t" r="r" b="b"/>
            <a:pathLst>
              <a:path w="963294">
                <a:moveTo>
                  <a:pt x="0" y="0"/>
                </a:moveTo>
                <a:lnTo>
                  <a:pt x="963168" y="0"/>
                </a:lnTo>
              </a:path>
            </a:pathLst>
          </a:custGeom>
          <a:ln w="6096">
            <a:solidFill>
              <a:srgbClr val="CCCCCC"/>
            </a:solidFill>
          </a:ln>
        </p:spPr>
        <p:txBody>
          <a:bodyPr wrap="square" lIns="0" tIns="0" rIns="0" bIns="0" rtlCol="0"/>
          <a:lstStyle/>
          <a:p>
            <a:endParaRPr/>
          </a:p>
        </p:txBody>
      </p:sp>
      <p:sp>
        <p:nvSpPr>
          <p:cNvPr id="22" name="object 22"/>
          <p:cNvSpPr/>
          <p:nvPr/>
        </p:nvSpPr>
        <p:spPr>
          <a:xfrm>
            <a:off x="1447800" y="4476672"/>
            <a:ext cx="963294" cy="0"/>
          </a:xfrm>
          <a:custGeom>
            <a:avLst/>
            <a:gdLst/>
            <a:ahLst/>
            <a:cxnLst/>
            <a:rect l="l" t="t" r="r" b="b"/>
            <a:pathLst>
              <a:path w="963294">
                <a:moveTo>
                  <a:pt x="0" y="0"/>
                </a:moveTo>
                <a:lnTo>
                  <a:pt x="963168" y="0"/>
                </a:lnTo>
              </a:path>
            </a:pathLst>
          </a:custGeom>
          <a:ln w="6096">
            <a:solidFill>
              <a:srgbClr val="CCCCCC"/>
            </a:solidFill>
          </a:ln>
        </p:spPr>
        <p:txBody>
          <a:bodyPr wrap="square" lIns="0" tIns="0" rIns="0" bIns="0" rtlCol="0"/>
          <a:lstStyle/>
          <a:p>
            <a:endParaRPr/>
          </a:p>
        </p:txBody>
      </p:sp>
      <p:sp>
        <p:nvSpPr>
          <p:cNvPr id="23" name="object 23"/>
          <p:cNvSpPr/>
          <p:nvPr/>
        </p:nvSpPr>
        <p:spPr>
          <a:xfrm>
            <a:off x="5114544" y="2811253"/>
            <a:ext cx="500380" cy="0"/>
          </a:xfrm>
          <a:custGeom>
            <a:avLst/>
            <a:gdLst/>
            <a:ahLst/>
            <a:cxnLst/>
            <a:rect l="l" t="t" r="r" b="b"/>
            <a:pathLst>
              <a:path w="500379">
                <a:moveTo>
                  <a:pt x="0" y="0"/>
                </a:moveTo>
                <a:lnTo>
                  <a:pt x="499871" y="0"/>
                </a:lnTo>
              </a:path>
            </a:pathLst>
          </a:custGeom>
          <a:ln w="9144">
            <a:solidFill>
              <a:srgbClr val="CCCFD4"/>
            </a:solidFill>
          </a:ln>
        </p:spPr>
        <p:txBody>
          <a:bodyPr wrap="square" lIns="0" tIns="0" rIns="0" bIns="0" rtlCol="0"/>
          <a:lstStyle/>
          <a:p>
            <a:endParaRPr/>
          </a:p>
        </p:txBody>
      </p:sp>
      <p:sp>
        <p:nvSpPr>
          <p:cNvPr id="24" name="object 24"/>
          <p:cNvSpPr txBox="1"/>
          <p:nvPr/>
        </p:nvSpPr>
        <p:spPr>
          <a:xfrm>
            <a:off x="1132306" y="176226"/>
            <a:ext cx="775335" cy="120650"/>
          </a:xfrm>
          <a:prstGeom prst="rect">
            <a:avLst/>
          </a:prstGeom>
        </p:spPr>
        <p:txBody>
          <a:bodyPr vert="horz" wrap="square" lIns="0" tIns="0" rIns="0" bIns="0" rtlCol="0">
            <a:spAutoFit/>
          </a:bodyPr>
          <a:lstStyle/>
          <a:p>
            <a:pPr marL="12700">
              <a:lnSpc>
                <a:spcPct val="100000"/>
              </a:lnSpc>
            </a:pPr>
            <a:r>
              <a:rPr sz="700" spc="10" dirty="0">
                <a:solidFill>
                  <a:srgbClr val="564D59"/>
                </a:solidFill>
                <a:latin typeface="Arial"/>
                <a:cs typeface="Arial"/>
              </a:rPr>
              <a:t>Se</a:t>
            </a:r>
            <a:r>
              <a:rPr sz="700" spc="10" dirty="0">
                <a:solidFill>
                  <a:srgbClr val="727989"/>
                </a:solidFill>
                <a:latin typeface="Arial"/>
                <a:cs typeface="Arial"/>
              </a:rPr>
              <a:t>l</a:t>
            </a:r>
            <a:r>
              <a:rPr sz="700" spc="10" dirty="0">
                <a:solidFill>
                  <a:srgbClr val="69606D"/>
                </a:solidFill>
                <a:latin typeface="Arial"/>
                <a:cs typeface="Arial"/>
              </a:rPr>
              <a:t>ect </a:t>
            </a:r>
            <a:r>
              <a:rPr sz="700" spc="5" dirty="0">
                <a:solidFill>
                  <a:srgbClr val="564D59"/>
                </a:solidFill>
                <a:latin typeface="Arial"/>
                <a:cs typeface="Arial"/>
              </a:rPr>
              <a:t>a Ranking</a:t>
            </a:r>
            <a:r>
              <a:rPr sz="700" spc="-10" dirty="0">
                <a:solidFill>
                  <a:srgbClr val="564D59"/>
                </a:solidFill>
                <a:latin typeface="Arial"/>
                <a:cs typeface="Arial"/>
              </a:rPr>
              <a:t> </a:t>
            </a:r>
            <a:r>
              <a:rPr sz="700" dirty="0">
                <a:solidFill>
                  <a:srgbClr val="8C8E9A"/>
                </a:solidFill>
                <a:latin typeface="Arial"/>
                <a:cs typeface="Arial"/>
              </a:rPr>
              <a:t>:</a:t>
            </a:r>
            <a:endParaRPr sz="700">
              <a:latin typeface="Arial"/>
              <a:cs typeface="Arial"/>
            </a:endParaRPr>
          </a:p>
        </p:txBody>
      </p:sp>
      <p:sp>
        <p:nvSpPr>
          <p:cNvPr id="25" name="object 25"/>
          <p:cNvSpPr/>
          <p:nvPr/>
        </p:nvSpPr>
        <p:spPr>
          <a:xfrm>
            <a:off x="1206931" y="392657"/>
            <a:ext cx="300990" cy="101600"/>
          </a:xfrm>
          <a:custGeom>
            <a:avLst/>
            <a:gdLst/>
            <a:ahLst/>
            <a:cxnLst/>
            <a:rect l="l" t="t" r="r" b="b"/>
            <a:pathLst>
              <a:path w="300990" h="101600">
                <a:moveTo>
                  <a:pt x="0" y="0"/>
                </a:moveTo>
                <a:lnTo>
                  <a:pt x="300380" y="0"/>
                </a:lnTo>
                <a:lnTo>
                  <a:pt x="300380" y="101389"/>
                </a:lnTo>
                <a:lnTo>
                  <a:pt x="0" y="101389"/>
                </a:lnTo>
                <a:lnTo>
                  <a:pt x="0" y="0"/>
                </a:lnTo>
                <a:close/>
              </a:path>
            </a:pathLst>
          </a:custGeom>
          <a:solidFill>
            <a:srgbClr val="DB5938"/>
          </a:solidFill>
        </p:spPr>
        <p:txBody>
          <a:bodyPr wrap="square" lIns="0" tIns="0" rIns="0" bIns="0" rtlCol="0"/>
          <a:lstStyle/>
          <a:p>
            <a:endParaRPr/>
          </a:p>
        </p:txBody>
      </p:sp>
      <p:sp>
        <p:nvSpPr>
          <p:cNvPr id="26" name="object 26"/>
          <p:cNvSpPr/>
          <p:nvPr/>
        </p:nvSpPr>
        <p:spPr>
          <a:xfrm>
            <a:off x="1575206" y="392657"/>
            <a:ext cx="440055" cy="101600"/>
          </a:xfrm>
          <a:custGeom>
            <a:avLst/>
            <a:gdLst/>
            <a:ahLst/>
            <a:cxnLst/>
            <a:rect l="l" t="t" r="r" b="b"/>
            <a:pathLst>
              <a:path w="440055" h="101600">
                <a:moveTo>
                  <a:pt x="0" y="0"/>
                </a:moveTo>
                <a:lnTo>
                  <a:pt x="439902" y="0"/>
                </a:lnTo>
                <a:lnTo>
                  <a:pt x="439902" y="101389"/>
                </a:lnTo>
                <a:lnTo>
                  <a:pt x="0" y="101389"/>
                </a:lnTo>
                <a:lnTo>
                  <a:pt x="0" y="0"/>
                </a:lnTo>
                <a:close/>
              </a:path>
            </a:pathLst>
          </a:custGeom>
          <a:solidFill>
            <a:srgbClr val="DB5938"/>
          </a:solidFill>
        </p:spPr>
        <p:txBody>
          <a:bodyPr wrap="square" lIns="0" tIns="0" rIns="0" bIns="0" rtlCol="0"/>
          <a:lstStyle/>
          <a:p>
            <a:endParaRPr/>
          </a:p>
        </p:txBody>
      </p:sp>
      <p:sp>
        <p:nvSpPr>
          <p:cNvPr id="27" name="object 27"/>
          <p:cNvSpPr txBox="1"/>
          <p:nvPr/>
        </p:nvSpPr>
        <p:spPr>
          <a:xfrm>
            <a:off x="1194231" y="393104"/>
            <a:ext cx="869315" cy="105410"/>
          </a:xfrm>
          <a:prstGeom prst="rect">
            <a:avLst/>
          </a:prstGeom>
        </p:spPr>
        <p:txBody>
          <a:bodyPr vert="horz" wrap="square" lIns="0" tIns="0" rIns="0" bIns="0" rtlCol="0">
            <a:spAutoFit/>
          </a:bodyPr>
          <a:lstStyle/>
          <a:p>
            <a:pPr marL="12700">
              <a:lnSpc>
                <a:spcPct val="100000"/>
              </a:lnSpc>
            </a:pPr>
            <a:r>
              <a:rPr sz="600" spc="30" dirty="0">
                <a:solidFill>
                  <a:srgbClr val="F4F2E4"/>
                </a:solidFill>
                <a:latin typeface="Arial"/>
                <a:cs typeface="Arial"/>
              </a:rPr>
              <a:t>HEALTH</a:t>
            </a:r>
            <a:r>
              <a:rPr sz="600" spc="114" dirty="0">
                <a:solidFill>
                  <a:srgbClr val="F4F2E4"/>
                </a:solidFill>
                <a:latin typeface="Arial"/>
                <a:cs typeface="Arial"/>
              </a:rPr>
              <a:t> </a:t>
            </a:r>
            <a:r>
              <a:rPr sz="600" spc="30" dirty="0">
                <a:solidFill>
                  <a:srgbClr val="F4DFCD"/>
                </a:solidFill>
                <a:latin typeface="Arial"/>
                <a:cs typeface="Arial"/>
              </a:rPr>
              <a:t>OUTCOMES</a:t>
            </a:r>
            <a:endParaRPr sz="600">
              <a:latin typeface="Arial"/>
              <a:cs typeface="Arial"/>
            </a:endParaRPr>
          </a:p>
        </p:txBody>
      </p:sp>
      <p:sp>
        <p:nvSpPr>
          <p:cNvPr id="28" name="object 28"/>
          <p:cNvSpPr txBox="1"/>
          <p:nvPr/>
        </p:nvSpPr>
        <p:spPr>
          <a:xfrm>
            <a:off x="2502407" y="370984"/>
            <a:ext cx="174625" cy="127635"/>
          </a:xfrm>
          <a:prstGeom prst="rect">
            <a:avLst/>
          </a:prstGeom>
          <a:solidFill>
            <a:srgbClr val="DB5938"/>
          </a:solidFill>
        </p:spPr>
        <p:txBody>
          <a:bodyPr vert="horz" wrap="square" lIns="0" tIns="3175" rIns="0" bIns="0" rtlCol="0">
            <a:spAutoFit/>
          </a:bodyPr>
          <a:lstStyle/>
          <a:p>
            <a:pPr>
              <a:lnSpc>
                <a:spcPct val="100000"/>
              </a:lnSpc>
              <a:spcBef>
                <a:spcPts val="25"/>
              </a:spcBef>
            </a:pPr>
            <a:r>
              <a:rPr sz="750" b="1" i="1" spc="-10" dirty="0">
                <a:solidFill>
                  <a:srgbClr val="F4F2E4"/>
                </a:solidFill>
                <a:latin typeface="Times New Roman"/>
                <a:cs typeface="Times New Roman"/>
              </a:rPr>
              <a:t>f':':\</a:t>
            </a:r>
            <a:endParaRPr sz="750">
              <a:latin typeface="Times New Roman"/>
              <a:cs typeface="Times New Roman"/>
            </a:endParaRPr>
          </a:p>
        </p:txBody>
      </p:sp>
      <p:sp>
        <p:nvSpPr>
          <p:cNvPr id="29" name="object 29"/>
          <p:cNvSpPr/>
          <p:nvPr/>
        </p:nvSpPr>
        <p:spPr>
          <a:xfrm>
            <a:off x="2477389" y="533547"/>
            <a:ext cx="92075" cy="169545"/>
          </a:xfrm>
          <a:custGeom>
            <a:avLst/>
            <a:gdLst/>
            <a:ahLst/>
            <a:cxnLst/>
            <a:rect l="l" t="t" r="r" b="b"/>
            <a:pathLst>
              <a:path w="92075" h="169545">
                <a:moveTo>
                  <a:pt x="0" y="0"/>
                </a:moveTo>
                <a:lnTo>
                  <a:pt x="91693" y="0"/>
                </a:lnTo>
                <a:lnTo>
                  <a:pt x="91693" y="168981"/>
                </a:lnTo>
                <a:lnTo>
                  <a:pt x="0" y="168981"/>
                </a:lnTo>
                <a:lnTo>
                  <a:pt x="0" y="0"/>
                </a:lnTo>
                <a:close/>
              </a:path>
            </a:pathLst>
          </a:custGeom>
          <a:solidFill>
            <a:srgbClr val="DB5938"/>
          </a:solidFill>
        </p:spPr>
        <p:txBody>
          <a:bodyPr wrap="square" lIns="0" tIns="0" rIns="0" bIns="0" rtlCol="0"/>
          <a:lstStyle/>
          <a:p>
            <a:endParaRPr/>
          </a:p>
        </p:txBody>
      </p:sp>
      <p:sp>
        <p:nvSpPr>
          <p:cNvPr id="30" name="object 30"/>
          <p:cNvSpPr txBox="1"/>
          <p:nvPr/>
        </p:nvSpPr>
        <p:spPr>
          <a:xfrm>
            <a:off x="1207008" y="516029"/>
            <a:ext cx="1374775" cy="186690"/>
          </a:xfrm>
          <a:prstGeom prst="rect">
            <a:avLst/>
          </a:prstGeom>
          <a:solidFill>
            <a:srgbClr val="DB5938"/>
          </a:solidFill>
        </p:spPr>
        <p:txBody>
          <a:bodyPr vert="horz" wrap="square" lIns="0" tIns="17780" rIns="0" bIns="0" rtlCol="0">
            <a:spAutoFit/>
          </a:bodyPr>
          <a:lstStyle/>
          <a:p>
            <a:pPr>
              <a:lnSpc>
                <a:spcPct val="100000"/>
              </a:lnSpc>
              <a:spcBef>
                <a:spcPts val="140"/>
              </a:spcBef>
              <a:tabLst>
                <a:tab pos="1270000" algn="l"/>
              </a:tabLst>
            </a:pPr>
            <a:r>
              <a:rPr sz="1000" spc="-5" dirty="0">
                <a:solidFill>
                  <a:srgbClr val="F4F2E4"/>
                </a:solidFill>
                <a:latin typeface="Arial"/>
                <a:cs typeface="Arial"/>
              </a:rPr>
              <a:t>OVERALL</a:t>
            </a:r>
            <a:r>
              <a:rPr sz="1000" spc="50" dirty="0">
                <a:solidFill>
                  <a:srgbClr val="F4F2E4"/>
                </a:solidFill>
                <a:latin typeface="Arial"/>
                <a:cs typeface="Arial"/>
              </a:rPr>
              <a:t> </a:t>
            </a:r>
            <a:r>
              <a:rPr sz="1000" spc="-5" dirty="0">
                <a:solidFill>
                  <a:srgbClr val="F4F2E4"/>
                </a:solidFill>
                <a:latin typeface="Arial"/>
                <a:cs typeface="Arial"/>
              </a:rPr>
              <a:t>RANK</a:t>
            </a:r>
            <a:r>
              <a:rPr sz="1000" dirty="0">
                <a:solidFill>
                  <a:srgbClr val="F4F2E4"/>
                </a:solidFill>
                <a:latin typeface="Arial"/>
                <a:cs typeface="Arial"/>
              </a:rPr>
              <a:t>	</a:t>
            </a:r>
            <a:r>
              <a:rPr sz="1000" spc="-5" dirty="0">
                <a:solidFill>
                  <a:srgbClr val="F4F2E4"/>
                </a:solidFill>
                <a:latin typeface="Arial"/>
                <a:cs typeface="Arial"/>
              </a:rPr>
              <a:t>D</a:t>
            </a:r>
            <a:endParaRPr sz="1000">
              <a:latin typeface="Arial"/>
              <a:cs typeface="Arial"/>
            </a:endParaRPr>
          </a:p>
        </p:txBody>
      </p:sp>
      <p:sp>
        <p:nvSpPr>
          <p:cNvPr id="31" name="object 31"/>
          <p:cNvSpPr/>
          <p:nvPr/>
        </p:nvSpPr>
        <p:spPr>
          <a:xfrm>
            <a:off x="1623186" y="1135645"/>
            <a:ext cx="281940" cy="118745"/>
          </a:xfrm>
          <a:custGeom>
            <a:avLst/>
            <a:gdLst/>
            <a:ahLst/>
            <a:cxnLst/>
            <a:rect l="l" t="t" r="r" b="b"/>
            <a:pathLst>
              <a:path w="281939" h="118744">
                <a:moveTo>
                  <a:pt x="0" y="0"/>
                </a:moveTo>
                <a:lnTo>
                  <a:pt x="281546" y="0"/>
                </a:lnTo>
                <a:lnTo>
                  <a:pt x="281546" y="118287"/>
                </a:lnTo>
                <a:lnTo>
                  <a:pt x="0" y="118287"/>
                </a:lnTo>
                <a:lnTo>
                  <a:pt x="0" y="0"/>
                </a:lnTo>
                <a:close/>
              </a:path>
            </a:pathLst>
          </a:custGeom>
          <a:solidFill>
            <a:srgbClr val="75955E"/>
          </a:solidFill>
        </p:spPr>
        <p:txBody>
          <a:bodyPr wrap="square" lIns="0" tIns="0" rIns="0" bIns="0" rtlCol="0"/>
          <a:lstStyle/>
          <a:p>
            <a:endParaRPr/>
          </a:p>
        </p:txBody>
      </p:sp>
      <p:sp>
        <p:nvSpPr>
          <p:cNvPr id="32" name="object 32"/>
          <p:cNvSpPr txBox="1"/>
          <p:nvPr/>
        </p:nvSpPr>
        <p:spPr>
          <a:xfrm>
            <a:off x="1100124" y="1529808"/>
            <a:ext cx="1564640" cy="207010"/>
          </a:xfrm>
          <a:prstGeom prst="rect">
            <a:avLst/>
          </a:prstGeom>
        </p:spPr>
        <p:txBody>
          <a:bodyPr vert="horz" wrap="square" lIns="0" tIns="0" rIns="0" bIns="0" rtlCol="0">
            <a:spAutoFit/>
          </a:bodyPr>
          <a:lstStyle/>
          <a:p>
            <a:pPr marL="12700">
              <a:lnSpc>
                <a:spcPct val="100000"/>
              </a:lnSpc>
              <a:tabLst>
                <a:tab pos="1551305" algn="l"/>
              </a:tabLst>
            </a:pPr>
            <a:r>
              <a:rPr sz="7200" spc="110" dirty="0">
                <a:solidFill>
                  <a:srgbClr val="6B9752"/>
                </a:solidFill>
                <a:latin typeface="Arial"/>
                <a:cs typeface="Arial"/>
              </a:rPr>
              <a:t>•</a:t>
            </a:r>
            <a:r>
              <a:rPr sz="7200" u="sng" spc="-10" dirty="0">
                <a:solidFill>
                  <a:srgbClr val="6B9752"/>
                </a:solidFill>
                <a:latin typeface="Arial"/>
                <a:cs typeface="Arial"/>
              </a:rPr>
              <a:t> </a:t>
            </a:r>
            <a:r>
              <a:rPr sz="7200" u="sng" dirty="0">
                <a:solidFill>
                  <a:srgbClr val="6B9752"/>
                </a:solidFill>
                <a:latin typeface="Arial"/>
                <a:cs typeface="Arial"/>
              </a:rPr>
              <a:t>	</a:t>
            </a:r>
            <a:endParaRPr sz="7200">
              <a:latin typeface="Arial"/>
              <a:cs typeface="Arial"/>
            </a:endParaRPr>
          </a:p>
        </p:txBody>
      </p:sp>
      <p:sp>
        <p:nvSpPr>
          <p:cNvPr id="33" name="object 33"/>
          <p:cNvSpPr txBox="1"/>
          <p:nvPr/>
        </p:nvSpPr>
        <p:spPr>
          <a:xfrm>
            <a:off x="1610486" y="1136166"/>
            <a:ext cx="329565" cy="120650"/>
          </a:xfrm>
          <a:prstGeom prst="rect">
            <a:avLst/>
          </a:prstGeom>
        </p:spPr>
        <p:txBody>
          <a:bodyPr vert="horz" wrap="square" lIns="0" tIns="0" rIns="0" bIns="0" rtlCol="0">
            <a:spAutoFit/>
          </a:bodyPr>
          <a:lstStyle/>
          <a:p>
            <a:pPr marL="12700">
              <a:lnSpc>
                <a:spcPct val="100000"/>
              </a:lnSpc>
            </a:pPr>
            <a:r>
              <a:rPr sz="700" spc="25" dirty="0">
                <a:solidFill>
                  <a:srgbClr val="F4F2E4"/>
                </a:solidFill>
                <a:latin typeface="Arial"/>
                <a:cs typeface="Arial"/>
              </a:rPr>
              <a:t>County</a:t>
            </a:r>
            <a:endParaRPr sz="700">
              <a:latin typeface="Arial"/>
              <a:cs typeface="Arial"/>
            </a:endParaRPr>
          </a:p>
        </p:txBody>
      </p:sp>
      <p:sp>
        <p:nvSpPr>
          <p:cNvPr id="34" name="object 34"/>
          <p:cNvSpPr txBox="1"/>
          <p:nvPr/>
        </p:nvSpPr>
        <p:spPr>
          <a:xfrm>
            <a:off x="1182522" y="1336787"/>
            <a:ext cx="80645" cy="136525"/>
          </a:xfrm>
          <a:prstGeom prst="rect">
            <a:avLst/>
          </a:prstGeom>
        </p:spPr>
        <p:txBody>
          <a:bodyPr vert="horz" wrap="square" lIns="0" tIns="0" rIns="0" bIns="0" rtlCol="0">
            <a:spAutoFit/>
          </a:bodyPr>
          <a:lstStyle/>
          <a:p>
            <a:pPr marL="12700">
              <a:lnSpc>
                <a:spcPct val="100000"/>
              </a:lnSpc>
            </a:pPr>
            <a:r>
              <a:rPr sz="800" spc="30" dirty="0">
                <a:solidFill>
                  <a:srgbClr val="444146"/>
                </a:solidFill>
                <a:latin typeface="Times New Roman"/>
                <a:cs typeface="Times New Roman"/>
              </a:rPr>
              <a:t>1</a:t>
            </a:r>
            <a:endParaRPr sz="800">
              <a:latin typeface="Times New Roman"/>
              <a:cs typeface="Times New Roman"/>
            </a:endParaRPr>
          </a:p>
        </p:txBody>
      </p:sp>
      <p:sp>
        <p:nvSpPr>
          <p:cNvPr id="35" name="object 35"/>
          <p:cNvSpPr txBox="1"/>
          <p:nvPr/>
        </p:nvSpPr>
        <p:spPr>
          <a:xfrm>
            <a:off x="1614004" y="1349487"/>
            <a:ext cx="507365" cy="120650"/>
          </a:xfrm>
          <a:prstGeom prst="rect">
            <a:avLst/>
          </a:prstGeom>
        </p:spPr>
        <p:txBody>
          <a:bodyPr vert="horz" wrap="square" lIns="0" tIns="0" rIns="0" bIns="0" rtlCol="0">
            <a:spAutoFit/>
          </a:bodyPr>
          <a:lstStyle/>
          <a:p>
            <a:pPr marL="12700">
              <a:lnSpc>
                <a:spcPct val="100000"/>
              </a:lnSpc>
            </a:pPr>
            <a:r>
              <a:rPr sz="700" spc="35" dirty="0">
                <a:solidFill>
                  <a:srgbClr val="64A1E8"/>
                </a:solidFill>
                <a:latin typeface="Arial"/>
                <a:cs typeface="Arial"/>
              </a:rPr>
              <a:t>Union</a:t>
            </a:r>
            <a:r>
              <a:rPr sz="700" spc="-85" dirty="0">
                <a:solidFill>
                  <a:srgbClr val="64A1E8"/>
                </a:solidFill>
                <a:latin typeface="Arial"/>
                <a:cs typeface="Arial"/>
              </a:rPr>
              <a:t> </a:t>
            </a:r>
            <a:r>
              <a:rPr sz="700" spc="25" dirty="0">
                <a:solidFill>
                  <a:srgbClr val="64A1E8"/>
                </a:solidFill>
                <a:latin typeface="Arial"/>
                <a:cs typeface="Arial"/>
              </a:rPr>
              <a:t>(UN)</a:t>
            </a:r>
            <a:endParaRPr sz="700">
              <a:latin typeface="Arial"/>
              <a:cs typeface="Arial"/>
            </a:endParaRPr>
          </a:p>
        </p:txBody>
      </p:sp>
      <p:sp>
        <p:nvSpPr>
          <p:cNvPr id="36" name="object 36"/>
          <p:cNvSpPr txBox="1"/>
          <p:nvPr/>
        </p:nvSpPr>
        <p:spPr>
          <a:xfrm>
            <a:off x="1191608" y="1513791"/>
            <a:ext cx="966469" cy="128270"/>
          </a:xfrm>
          <a:prstGeom prst="rect">
            <a:avLst/>
          </a:prstGeom>
        </p:spPr>
        <p:txBody>
          <a:bodyPr vert="horz" wrap="square" lIns="0" tIns="0" rIns="0" bIns="0" rtlCol="0">
            <a:spAutoFit/>
          </a:bodyPr>
          <a:lstStyle/>
          <a:p>
            <a:pPr marL="12700">
              <a:lnSpc>
                <a:spcPct val="100000"/>
              </a:lnSpc>
              <a:tabLst>
                <a:tab pos="431165" algn="l"/>
              </a:tabLst>
            </a:pPr>
            <a:r>
              <a:rPr sz="750" spc="-20" dirty="0">
                <a:solidFill>
                  <a:srgbClr val="444146"/>
                </a:solidFill>
                <a:latin typeface="Arial"/>
                <a:cs typeface="Arial"/>
              </a:rPr>
              <a:t>2	</a:t>
            </a:r>
            <a:r>
              <a:rPr sz="700" spc="30" dirty="0">
                <a:solidFill>
                  <a:srgbClr val="64A1E8"/>
                </a:solidFill>
                <a:latin typeface="Arial"/>
                <a:cs typeface="Arial"/>
              </a:rPr>
              <a:t>Centre</a:t>
            </a:r>
            <a:r>
              <a:rPr sz="700" spc="-55" dirty="0">
                <a:solidFill>
                  <a:srgbClr val="64A1E8"/>
                </a:solidFill>
                <a:latin typeface="Arial"/>
                <a:cs typeface="Arial"/>
              </a:rPr>
              <a:t> </a:t>
            </a:r>
            <a:r>
              <a:rPr sz="700" spc="35" dirty="0">
                <a:solidFill>
                  <a:srgbClr val="64A1E8"/>
                </a:solidFill>
                <a:latin typeface="Arial"/>
                <a:cs typeface="Arial"/>
              </a:rPr>
              <a:t>(CE)</a:t>
            </a:r>
            <a:endParaRPr sz="700">
              <a:latin typeface="Arial"/>
              <a:cs typeface="Arial"/>
            </a:endParaRPr>
          </a:p>
        </p:txBody>
      </p:sp>
      <p:sp>
        <p:nvSpPr>
          <p:cNvPr id="37" name="object 37"/>
          <p:cNvSpPr txBox="1"/>
          <p:nvPr/>
        </p:nvSpPr>
        <p:spPr>
          <a:xfrm>
            <a:off x="1612470" y="1699940"/>
            <a:ext cx="550545" cy="120650"/>
          </a:xfrm>
          <a:prstGeom prst="rect">
            <a:avLst/>
          </a:prstGeom>
        </p:spPr>
        <p:txBody>
          <a:bodyPr vert="horz" wrap="square" lIns="0" tIns="0" rIns="0" bIns="0" rtlCol="0">
            <a:spAutoFit/>
          </a:bodyPr>
          <a:lstStyle/>
          <a:p>
            <a:pPr marL="12700">
              <a:lnSpc>
                <a:spcPct val="100000"/>
              </a:lnSpc>
            </a:pPr>
            <a:r>
              <a:rPr sz="700" spc="25" dirty="0">
                <a:solidFill>
                  <a:srgbClr val="7CAAEB"/>
                </a:solidFill>
                <a:latin typeface="Arial"/>
                <a:cs typeface="Arial"/>
              </a:rPr>
              <a:t>Juniata</a:t>
            </a:r>
            <a:r>
              <a:rPr sz="700" spc="-70" dirty="0">
                <a:solidFill>
                  <a:srgbClr val="7CAAEB"/>
                </a:solidFill>
                <a:latin typeface="Arial"/>
                <a:cs typeface="Arial"/>
              </a:rPr>
              <a:t> </a:t>
            </a:r>
            <a:r>
              <a:rPr sz="700" spc="35" dirty="0">
                <a:solidFill>
                  <a:srgbClr val="64A1E8"/>
                </a:solidFill>
                <a:latin typeface="Arial"/>
                <a:cs typeface="Arial"/>
              </a:rPr>
              <a:t>(JU}</a:t>
            </a:r>
            <a:endParaRPr sz="700">
              <a:latin typeface="Arial"/>
              <a:cs typeface="Arial"/>
            </a:endParaRPr>
          </a:p>
        </p:txBody>
      </p:sp>
      <p:sp>
        <p:nvSpPr>
          <p:cNvPr id="38" name="object 38"/>
          <p:cNvSpPr txBox="1"/>
          <p:nvPr/>
        </p:nvSpPr>
        <p:spPr>
          <a:xfrm>
            <a:off x="1610486" y="1870595"/>
            <a:ext cx="600075" cy="120650"/>
          </a:xfrm>
          <a:prstGeom prst="rect">
            <a:avLst/>
          </a:prstGeom>
        </p:spPr>
        <p:txBody>
          <a:bodyPr vert="horz" wrap="square" lIns="0" tIns="0" rIns="0" bIns="0" rtlCol="0">
            <a:spAutoFit/>
          </a:bodyPr>
          <a:lstStyle/>
          <a:p>
            <a:pPr marL="12700">
              <a:lnSpc>
                <a:spcPct val="100000"/>
              </a:lnSpc>
            </a:pPr>
            <a:r>
              <a:rPr sz="700" spc="25" dirty="0">
                <a:solidFill>
                  <a:srgbClr val="64A1E8"/>
                </a:solidFill>
                <a:latin typeface="Arial"/>
                <a:cs typeface="Arial"/>
              </a:rPr>
              <a:t>Chester</a:t>
            </a:r>
            <a:r>
              <a:rPr sz="700" spc="-25" dirty="0">
                <a:solidFill>
                  <a:srgbClr val="64A1E8"/>
                </a:solidFill>
                <a:latin typeface="Arial"/>
                <a:cs typeface="Arial"/>
              </a:rPr>
              <a:t> </a:t>
            </a:r>
            <a:r>
              <a:rPr sz="700" spc="35" dirty="0">
                <a:solidFill>
                  <a:srgbClr val="64A1E8"/>
                </a:solidFill>
                <a:latin typeface="Arial"/>
                <a:cs typeface="Arial"/>
              </a:rPr>
              <a:t>(CH)</a:t>
            </a:r>
            <a:endParaRPr sz="700">
              <a:latin typeface="Arial"/>
              <a:cs typeface="Arial"/>
            </a:endParaRPr>
          </a:p>
        </p:txBody>
      </p:sp>
      <p:sp>
        <p:nvSpPr>
          <p:cNvPr id="39" name="object 39"/>
          <p:cNvSpPr txBox="1"/>
          <p:nvPr/>
        </p:nvSpPr>
        <p:spPr>
          <a:xfrm>
            <a:off x="1610486" y="2053441"/>
            <a:ext cx="784860" cy="120650"/>
          </a:xfrm>
          <a:prstGeom prst="rect">
            <a:avLst/>
          </a:prstGeom>
        </p:spPr>
        <p:txBody>
          <a:bodyPr vert="horz" wrap="square" lIns="0" tIns="0" rIns="0" bIns="0" rtlCol="0">
            <a:spAutoFit/>
          </a:bodyPr>
          <a:lstStyle/>
          <a:p>
            <a:pPr marL="12700">
              <a:lnSpc>
                <a:spcPct val="100000"/>
              </a:lnSpc>
            </a:pPr>
            <a:r>
              <a:rPr sz="700" spc="30" dirty="0">
                <a:solidFill>
                  <a:srgbClr val="64A1E8"/>
                </a:solidFill>
                <a:latin typeface="Arial"/>
                <a:cs typeface="Arial"/>
              </a:rPr>
              <a:t>Cumberland</a:t>
            </a:r>
            <a:r>
              <a:rPr sz="700" spc="-10" dirty="0">
                <a:solidFill>
                  <a:srgbClr val="64A1E8"/>
                </a:solidFill>
                <a:latin typeface="Arial"/>
                <a:cs typeface="Arial"/>
              </a:rPr>
              <a:t> </a:t>
            </a:r>
            <a:r>
              <a:rPr sz="700" spc="25" dirty="0">
                <a:solidFill>
                  <a:srgbClr val="7CAAEB"/>
                </a:solidFill>
                <a:latin typeface="Arial"/>
                <a:cs typeface="Arial"/>
              </a:rPr>
              <a:t>(CU)</a:t>
            </a:r>
            <a:endParaRPr sz="700">
              <a:latin typeface="Arial"/>
              <a:cs typeface="Arial"/>
            </a:endParaRPr>
          </a:p>
        </p:txBody>
      </p:sp>
      <p:sp>
        <p:nvSpPr>
          <p:cNvPr id="40" name="object 40"/>
          <p:cNvSpPr txBox="1"/>
          <p:nvPr/>
        </p:nvSpPr>
        <p:spPr>
          <a:xfrm>
            <a:off x="1608264" y="2211397"/>
            <a:ext cx="801370" cy="135890"/>
          </a:xfrm>
          <a:prstGeom prst="rect">
            <a:avLst/>
          </a:prstGeom>
        </p:spPr>
        <p:txBody>
          <a:bodyPr vert="horz" wrap="square" lIns="0" tIns="0" rIns="0" bIns="0" rtlCol="0">
            <a:spAutoFit/>
          </a:bodyPr>
          <a:lstStyle/>
          <a:p>
            <a:pPr marL="12700">
              <a:lnSpc>
                <a:spcPct val="100000"/>
              </a:lnSpc>
            </a:pPr>
            <a:r>
              <a:rPr sz="700" spc="20" dirty="0">
                <a:solidFill>
                  <a:srgbClr val="64A1E8"/>
                </a:solidFill>
                <a:latin typeface="Arial"/>
                <a:cs typeface="Arial"/>
              </a:rPr>
              <a:t>Montgome[Y</a:t>
            </a:r>
            <a:r>
              <a:rPr sz="700" spc="-30" dirty="0">
                <a:solidFill>
                  <a:srgbClr val="64A1E8"/>
                </a:solidFill>
                <a:latin typeface="Arial"/>
                <a:cs typeface="Arial"/>
              </a:rPr>
              <a:t> </a:t>
            </a:r>
            <a:r>
              <a:rPr sz="800" spc="50" dirty="0">
                <a:solidFill>
                  <a:srgbClr val="64A1E8"/>
                </a:solidFill>
                <a:latin typeface="Arial"/>
                <a:cs typeface="Arial"/>
              </a:rPr>
              <a:t>(MD</a:t>
            </a:r>
            <a:endParaRPr sz="800">
              <a:latin typeface="Arial"/>
              <a:cs typeface="Arial"/>
            </a:endParaRPr>
          </a:p>
        </p:txBody>
      </p:sp>
      <p:sp>
        <p:nvSpPr>
          <p:cNvPr id="41" name="object 41"/>
          <p:cNvSpPr txBox="1"/>
          <p:nvPr/>
        </p:nvSpPr>
        <p:spPr>
          <a:xfrm>
            <a:off x="1610842" y="2400848"/>
            <a:ext cx="553720" cy="120650"/>
          </a:xfrm>
          <a:prstGeom prst="rect">
            <a:avLst/>
          </a:prstGeom>
        </p:spPr>
        <p:txBody>
          <a:bodyPr vert="horz" wrap="square" lIns="0" tIns="0" rIns="0" bIns="0" rtlCol="0">
            <a:spAutoFit/>
          </a:bodyPr>
          <a:lstStyle/>
          <a:p>
            <a:pPr marL="12700">
              <a:lnSpc>
                <a:spcPct val="100000"/>
              </a:lnSpc>
            </a:pPr>
            <a:r>
              <a:rPr sz="700" u="heavy" spc="25" dirty="0">
                <a:solidFill>
                  <a:srgbClr val="64A1E8"/>
                </a:solidFill>
                <a:latin typeface="Arial"/>
                <a:cs typeface="Arial"/>
              </a:rPr>
              <a:t>Sny:der</a:t>
            </a:r>
            <a:r>
              <a:rPr sz="700" u="heavy" spc="15" dirty="0">
                <a:solidFill>
                  <a:srgbClr val="64A1E8"/>
                </a:solidFill>
                <a:latin typeface="Arial"/>
                <a:cs typeface="Arial"/>
              </a:rPr>
              <a:t>(</a:t>
            </a:r>
            <a:r>
              <a:rPr sz="700" u="heavy" spc="35" dirty="0">
                <a:solidFill>
                  <a:srgbClr val="64A1E8"/>
                </a:solidFill>
                <a:latin typeface="Arial"/>
                <a:cs typeface="Arial"/>
              </a:rPr>
              <a:t>SN</a:t>
            </a:r>
            <a:r>
              <a:rPr sz="700" u="heavy" spc="15" dirty="0">
                <a:solidFill>
                  <a:srgbClr val="64A1E8"/>
                </a:solidFill>
                <a:latin typeface="Arial"/>
                <a:cs typeface="Arial"/>
              </a:rPr>
              <a:t>)</a:t>
            </a:r>
            <a:endParaRPr sz="700">
              <a:latin typeface="Arial"/>
              <a:cs typeface="Arial"/>
            </a:endParaRPr>
          </a:p>
        </p:txBody>
      </p:sp>
      <p:sp>
        <p:nvSpPr>
          <p:cNvPr id="42" name="object 42"/>
          <p:cNvSpPr txBox="1"/>
          <p:nvPr/>
        </p:nvSpPr>
        <p:spPr>
          <a:xfrm>
            <a:off x="1614538" y="2574552"/>
            <a:ext cx="664845" cy="120650"/>
          </a:xfrm>
          <a:prstGeom prst="rect">
            <a:avLst/>
          </a:prstGeom>
        </p:spPr>
        <p:txBody>
          <a:bodyPr vert="horz" wrap="square" lIns="0" tIns="0" rIns="0" bIns="0" rtlCol="0">
            <a:spAutoFit/>
          </a:bodyPr>
          <a:lstStyle/>
          <a:p>
            <a:pPr marL="12700">
              <a:lnSpc>
                <a:spcPct val="100000"/>
              </a:lnSpc>
            </a:pPr>
            <a:r>
              <a:rPr sz="700" spc="25" dirty="0">
                <a:solidFill>
                  <a:srgbClr val="64A1E8"/>
                </a:solidFill>
                <a:latin typeface="Arial"/>
                <a:cs typeface="Arial"/>
              </a:rPr>
              <a:t>Lancaster</a:t>
            </a:r>
            <a:r>
              <a:rPr sz="700" spc="-50" dirty="0">
                <a:solidFill>
                  <a:srgbClr val="64A1E8"/>
                </a:solidFill>
                <a:latin typeface="Arial"/>
                <a:cs typeface="Arial"/>
              </a:rPr>
              <a:t> </a:t>
            </a:r>
            <a:r>
              <a:rPr sz="700" spc="30" dirty="0">
                <a:solidFill>
                  <a:srgbClr val="64A1E8"/>
                </a:solidFill>
                <a:latin typeface="Arial"/>
                <a:cs typeface="Arial"/>
              </a:rPr>
              <a:t>(LN)</a:t>
            </a:r>
            <a:endParaRPr sz="700">
              <a:latin typeface="Arial"/>
              <a:cs typeface="Arial"/>
            </a:endParaRPr>
          </a:p>
        </p:txBody>
      </p:sp>
      <p:sp>
        <p:nvSpPr>
          <p:cNvPr id="43" name="object 43"/>
          <p:cNvSpPr txBox="1"/>
          <p:nvPr/>
        </p:nvSpPr>
        <p:spPr>
          <a:xfrm>
            <a:off x="1614538" y="2754350"/>
            <a:ext cx="495300" cy="120650"/>
          </a:xfrm>
          <a:prstGeom prst="rect">
            <a:avLst/>
          </a:prstGeom>
        </p:spPr>
        <p:txBody>
          <a:bodyPr vert="horz" wrap="square" lIns="0" tIns="0" rIns="0" bIns="0" rtlCol="0">
            <a:spAutoFit/>
          </a:bodyPr>
          <a:lstStyle/>
          <a:p>
            <a:pPr marL="12700">
              <a:lnSpc>
                <a:spcPct val="100000"/>
              </a:lnSpc>
            </a:pPr>
            <a:r>
              <a:rPr sz="700" spc="70" dirty="0">
                <a:solidFill>
                  <a:srgbClr val="64A1E8"/>
                </a:solidFill>
                <a:latin typeface="Arial"/>
                <a:cs typeface="Arial"/>
              </a:rPr>
              <a:t>Butler(BD</a:t>
            </a:r>
            <a:endParaRPr sz="700">
              <a:latin typeface="Arial"/>
              <a:cs typeface="Arial"/>
            </a:endParaRPr>
          </a:p>
        </p:txBody>
      </p:sp>
      <p:sp>
        <p:nvSpPr>
          <p:cNvPr id="44" name="object 44"/>
          <p:cNvSpPr txBox="1"/>
          <p:nvPr/>
        </p:nvSpPr>
        <p:spPr>
          <a:xfrm>
            <a:off x="1183354" y="1693590"/>
            <a:ext cx="142875" cy="1542415"/>
          </a:xfrm>
          <a:prstGeom prst="rect">
            <a:avLst/>
          </a:prstGeom>
        </p:spPr>
        <p:txBody>
          <a:bodyPr vert="horz" wrap="square" lIns="0" tIns="0" rIns="0" bIns="0" rtlCol="0">
            <a:spAutoFit/>
          </a:bodyPr>
          <a:lstStyle/>
          <a:p>
            <a:pPr marL="16510">
              <a:lnSpc>
                <a:spcPct val="100000"/>
              </a:lnSpc>
            </a:pPr>
            <a:r>
              <a:rPr sz="750" spc="15" dirty="0">
                <a:solidFill>
                  <a:srgbClr val="564D59"/>
                </a:solidFill>
                <a:latin typeface="Arial"/>
                <a:cs typeface="Arial"/>
              </a:rPr>
              <a:t>3</a:t>
            </a:r>
            <a:endParaRPr sz="750">
              <a:latin typeface="Arial"/>
              <a:cs typeface="Arial"/>
            </a:endParaRPr>
          </a:p>
          <a:p>
            <a:pPr marL="12700">
              <a:lnSpc>
                <a:spcPct val="100000"/>
              </a:lnSpc>
              <a:spcBef>
                <a:spcPts val="440"/>
              </a:spcBef>
            </a:pPr>
            <a:r>
              <a:rPr sz="750" b="1" spc="45" dirty="0">
                <a:solidFill>
                  <a:srgbClr val="444146"/>
                </a:solidFill>
                <a:latin typeface="Arial"/>
                <a:cs typeface="Arial"/>
              </a:rPr>
              <a:t>4</a:t>
            </a:r>
            <a:endParaRPr sz="750">
              <a:latin typeface="Arial"/>
              <a:cs typeface="Arial"/>
            </a:endParaRPr>
          </a:p>
          <a:p>
            <a:pPr marL="15875">
              <a:lnSpc>
                <a:spcPct val="100000"/>
              </a:lnSpc>
              <a:spcBef>
                <a:spcPts val="484"/>
              </a:spcBef>
            </a:pPr>
            <a:r>
              <a:rPr sz="800" b="1" spc="-30" dirty="0">
                <a:solidFill>
                  <a:srgbClr val="444146"/>
                </a:solidFill>
                <a:latin typeface="Arial"/>
                <a:cs typeface="Arial"/>
              </a:rPr>
              <a:t>5</a:t>
            </a:r>
            <a:endParaRPr sz="800">
              <a:latin typeface="Arial"/>
              <a:cs typeface="Arial"/>
            </a:endParaRPr>
          </a:p>
          <a:p>
            <a:pPr marL="16510">
              <a:lnSpc>
                <a:spcPct val="100000"/>
              </a:lnSpc>
              <a:spcBef>
                <a:spcPts val="480"/>
              </a:spcBef>
            </a:pPr>
            <a:r>
              <a:rPr sz="700" b="1" spc="35" dirty="0">
                <a:solidFill>
                  <a:srgbClr val="444146"/>
                </a:solidFill>
                <a:latin typeface="Arial"/>
                <a:cs typeface="Arial"/>
              </a:rPr>
              <a:t>6</a:t>
            </a:r>
            <a:endParaRPr sz="700">
              <a:latin typeface="Arial"/>
              <a:cs typeface="Arial"/>
            </a:endParaRPr>
          </a:p>
          <a:p>
            <a:pPr marL="16510">
              <a:lnSpc>
                <a:spcPct val="100000"/>
              </a:lnSpc>
              <a:spcBef>
                <a:spcPts val="470"/>
              </a:spcBef>
            </a:pPr>
            <a:r>
              <a:rPr sz="800" spc="35" dirty="0">
                <a:solidFill>
                  <a:srgbClr val="444146"/>
                </a:solidFill>
                <a:latin typeface="Times New Roman"/>
                <a:cs typeface="Times New Roman"/>
              </a:rPr>
              <a:t>7</a:t>
            </a:r>
            <a:endParaRPr sz="800">
              <a:latin typeface="Times New Roman"/>
              <a:cs typeface="Times New Roman"/>
            </a:endParaRPr>
          </a:p>
          <a:p>
            <a:pPr marL="16510">
              <a:lnSpc>
                <a:spcPct val="100000"/>
              </a:lnSpc>
              <a:spcBef>
                <a:spcPts val="480"/>
              </a:spcBef>
            </a:pPr>
            <a:r>
              <a:rPr sz="700" b="1" spc="30" dirty="0">
                <a:solidFill>
                  <a:srgbClr val="444146"/>
                </a:solidFill>
                <a:latin typeface="Arial"/>
                <a:cs typeface="Arial"/>
              </a:rPr>
              <a:t>8</a:t>
            </a:r>
            <a:endParaRPr sz="700">
              <a:latin typeface="Arial"/>
              <a:cs typeface="Arial"/>
            </a:endParaRPr>
          </a:p>
          <a:p>
            <a:pPr marL="17145">
              <a:lnSpc>
                <a:spcPct val="100000"/>
              </a:lnSpc>
              <a:spcBef>
                <a:spcPts val="550"/>
              </a:spcBef>
            </a:pPr>
            <a:r>
              <a:rPr sz="700" b="1" spc="35" dirty="0">
                <a:solidFill>
                  <a:srgbClr val="444146"/>
                </a:solidFill>
                <a:latin typeface="Arial"/>
                <a:cs typeface="Arial"/>
              </a:rPr>
              <a:t>9</a:t>
            </a:r>
            <a:endParaRPr sz="700">
              <a:latin typeface="Arial"/>
              <a:cs typeface="Arial"/>
            </a:endParaRPr>
          </a:p>
          <a:p>
            <a:pPr marL="14604">
              <a:lnSpc>
                <a:spcPct val="100000"/>
              </a:lnSpc>
              <a:spcBef>
                <a:spcPts val="425"/>
              </a:spcBef>
            </a:pPr>
            <a:r>
              <a:rPr sz="850" b="1" spc="-60" dirty="0">
                <a:solidFill>
                  <a:srgbClr val="444146"/>
                </a:solidFill>
                <a:latin typeface="Courier New"/>
                <a:cs typeface="Courier New"/>
              </a:rPr>
              <a:t>10</a:t>
            </a:r>
            <a:endParaRPr sz="850">
              <a:latin typeface="Courier New"/>
              <a:cs typeface="Courier New"/>
            </a:endParaRPr>
          </a:p>
          <a:p>
            <a:pPr marL="14604">
              <a:lnSpc>
                <a:spcPct val="100000"/>
              </a:lnSpc>
              <a:spcBef>
                <a:spcPts val="320"/>
              </a:spcBef>
            </a:pPr>
            <a:r>
              <a:rPr sz="850" b="1" spc="-125" dirty="0">
                <a:solidFill>
                  <a:srgbClr val="444146"/>
                </a:solidFill>
                <a:latin typeface="Courier New"/>
                <a:cs typeface="Courier New"/>
              </a:rPr>
              <a:t>11</a:t>
            </a:r>
            <a:endParaRPr sz="850">
              <a:latin typeface="Courier New"/>
              <a:cs typeface="Courier New"/>
            </a:endParaRPr>
          </a:p>
        </p:txBody>
      </p:sp>
      <p:sp>
        <p:nvSpPr>
          <p:cNvPr id="45" name="object 45"/>
          <p:cNvSpPr txBox="1"/>
          <p:nvPr/>
        </p:nvSpPr>
        <p:spPr>
          <a:xfrm>
            <a:off x="1614182" y="2873234"/>
            <a:ext cx="610870" cy="349250"/>
          </a:xfrm>
          <a:prstGeom prst="rect">
            <a:avLst/>
          </a:prstGeom>
        </p:spPr>
        <p:txBody>
          <a:bodyPr vert="horz" wrap="square" lIns="0" tIns="0" rIns="0" bIns="0" rtlCol="0">
            <a:spAutoFit/>
          </a:bodyPr>
          <a:lstStyle/>
          <a:p>
            <a:pPr marL="12700" marR="5080" indent="-635">
              <a:lnSpc>
                <a:spcPct val="157100"/>
              </a:lnSpc>
            </a:pPr>
            <a:r>
              <a:rPr sz="700" u="sng" spc="30" dirty="0">
                <a:solidFill>
                  <a:srgbClr val="64A1E8"/>
                </a:solidFill>
                <a:latin typeface="Arial"/>
                <a:cs typeface="Arial"/>
              </a:rPr>
              <a:t>Pike </a:t>
            </a:r>
            <a:r>
              <a:rPr sz="700" u="sng" spc="60" dirty="0">
                <a:solidFill>
                  <a:srgbClr val="64A1E8"/>
                </a:solidFill>
                <a:latin typeface="Arial"/>
                <a:cs typeface="Arial"/>
              </a:rPr>
              <a:t>(Pl</a:t>
            </a:r>
            <a:r>
              <a:rPr sz="700" spc="60" dirty="0">
                <a:solidFill>
                  <a:srgbClr val="64A1E8"/>
                </a:solidFill>
                <a:latin typeface="Arial"/>
                <a:cs typeface="Arial"/>
              </a:rPr>
              <a:t>l  </a:t>
            </a:r>
            <a:r>
              <a:rPr sz="700" spc="30" dirty="0">
                <a:solidFill>
                  <a:srgbClr val="64A1E8"/>
                </a:solidFill>
                <a:latin typeface="Arial"/>
                <a:cs typeface="Arial"/>
              </a:rPr>
              <a:t>Lebanon</a:t>
            </a:r>
            <a:r>
              <a:rPr sz="700" spc="-55" dirty="0">
                <a:solidFill>
                  <a:srgbClr val="64A1E8"/>
                </a:solidFill>
                <a:latin typeface="Arial"/>
                <a:cs typeface="Arial"/>
              </a:rPr>
              <a:t> </a:t>
            </a:r>
            <a:r>
              <a:rPr sz="700" spc="25" dirty="0">
                <a:solidFill>
                  <a:srgbClr val="7CAAEB"/>
                </a:solidFill>
                <a:latin typeface="Arial"/>
                <a:cs typeface="Arial"/>
              </a:rPr>
              <a:t>(LE)</a:t>
            </a:r>
            <a:endParaRPr sz="700">
              <a:latin typeface="Arial"/>
              <a:cs typeface="Arial"/>
            </a:endParaRPr>
          </a:p>
        </p:txBody>
      </p:sp>
      <p:sp>
        <p:nvSpPr>
          <p:cNvPr id="46" name="object 46"/>
          <p:cNvSpPr txBox="1"/>
          <p:nvPr/>
        </p:nvSpPr>
        <p:spPr>
          <a:xfrm>
            <a:off x="2953143" y="197544"/>
            <a:ext cx="2146300" cy="421005"/>
          </a:xfrm>
          <a:prstGeom prst="rect">
            <a:avLst/>
          </a:prstGeom>
        </p:spPr>
        <p:txBody>
          <a:bodyPr vert="horz" wrap="square" lIns="0" tIns="0" rIns="0" bIns="0" rtlCol="0">
            <a:spAutoFit/>
          </a:bodyPr>
          <a:lstStyle/>
          <a:p>
            <a:pPr marL="12700">
              <a:lnSpc>
                <a:spcPts val="1510"/>
              </a:lnSpc>
            </a:pPr>
            <a:r>
              <a:rPr sz="1300" b="1" spc="-25" dirty="0">
                <a:solidFill>
                  <a:srgbClr val="116EB8"/>
                </a:solidFill>
                <a:latin typeface="Arial"/>
                <a:cs typeface="Arial"/>
              </a:rPr>
              <a:t>Philade </a:t>
            </a:r>
            <a:r>
              <a:rPr sz="1300" b="1" dirty="0">
                <a:solidFill>
                  <a:srgbClr val="2D72BA"/>
                </a:solidFill>
                <a:latin typeface="Arial"/>
                <a:cs typeface="Arial"/>
              </a:rPr>
              <a:t>l</a:t>
            </a:r>
            <a:r>
              <a:rPr sz="1300" b="1" dirty="0">
                <a:solidFill>
                  <a:srgbClr val="116EB8"/>
                </a:solidFill>
                <a:latin typeface="Arial"/>
                <a:cs typeface="Arial"/>
              </a:rPr>
              <a:t>ph</a:t>
            </a:r>
            <a:r>
              <a:rPr sz="1300" b="1" dirty="0">
                <a:solidFill>
                  <a:srgbClr val="2D72BA"/>
                </a:solidFill>
                <a:latin typeface="Arial"/>
                <a:cs typeface="Arial"/>
              </a:rPr>
              <a:t>i</a:t>
            </a:r>
            <a:r>
              <a:rPr sz="1300" b="1" dirty="0">
                <a:solidFill>
                  <a:srgbClr val="116EB8"/>
                </a:solidFill>
                <a:latin typeface="Arial"/>
                <a:cs typeface="Arial"/>
              </a:rPr>
              <a:t>a</a:t>
            </a:r>
            <a:r>
              <a:rPr sz="1300" b="1" spc="-185" dirty="0">
                <a:solidFill>
                  <a:srgbClr val="116EB8"/>
                </a:solidFill>
                <a:latin typeface="Arial"/>
                <a:cs typeface="Arial"/>
              </a:rPr>
              <a:t> </a:t>
            </a:r>
            <a:r>
              <a:rPr sz="1300" b="1" spc="15" dirty="0">
                <a:solidFill>
                  <a:srgbClr val="116EB8"/>
                </a:solidFill>
                <a:latin typeface="Arial"/>
                <a:cs typeface="Arial"/>
              </a:rPr>
              <a:t>(PH)</a:t>
            </a:r>
            <a:endParaRPr sz="1300">
              <a:latin typeface="Arial"/>
              <a:cs typeface="Arial"/>
            </a:endParaRPr>
          </a:p>
          <a:p>
            <a:pPr marL="12700">
              <a:lnSpc>
                <a:spcPts val="1689"/>
              </a:lnSpc>
            </a:pPr>
            <a:r>
              <a:rPr sz="850" spc="20" dirty="0">
                <a:solidFill>
                  <a:srgbClr val="444146"/>
                </a:solidFill>
                <a:latin typeface="Arial"/>
                <a:cs typeface="Arial"/>
              </a:rPr>
              <a:t>C</a:t>
            </a:r>
            <a:r>
              <a:rPr sz="850" spc="20" dirty="0">
                <a:solidFill>
                  <a:srgbClr val="2B1F34"/>
                </a:solidFill>
                <a:latin typeface="Arial"/>
                <a:cs typeface="Arial"/>
              </a:rPr>
              <a:t>o</a:t>
            </a:r>
            <a:r>
              <a:rPr sz="850" spc="20" dirty="0">
                <a:solidFill>
                  <a:srgbClr val="4F2D33"/>
                </a:solidFill>
                <a:latin typeface="Arial"/>
                <a:cs typeface="Arial"/>
              </a:rPr>
              <a:t>unty </a:t>
            </a:r>
            <a:r>
              <a:rPr sz="850" spc="30" dirty="0">
                <a:solidFill>
                  <a:srgbClr val="2B1F34"/>
                </a:solidFill>
                <a:latin typeface="Arial"/>
                <a:cs typeface="Arial"/>
              </a:rPr>
              <a:t>S</a:t>
            </a:r>
            <a:r>
              <a:rPr sz="850" spc="30" dirty="0">
                <a:solidFill>
                  <a:srgbClr val="4F2D33"/>
                </a:solidFill>
                <a:latin typeface="Arial"/>
                <a:cs typeface="Arial"/>
              </a:rPr>
              <a:t>n</a:t>
            </a:r>
            <a:r>
              <a:rPr sz="850" spc="30" dirty="0">
                <a:solidFill>
                  <a:srgbClr val="2B1F34"/>
                </a:solidFill>
                <a:latin typeface="Arial"/>
                <a:cs typeface="Arial"/>
              </a:rPr>
              <a:t>aps</a:t>
            </a:r>
            <a:r>
              <a:rPr sz="850" spc="30" dirty="0">
                <a:solidFill>
                  <a:srgbClr val="444146"/>
                </a:solidFill>
                <a:latin typeface="Arial"/>
                <a:cs typeface="Arial"/>
              </a:rPr>
              <a:t>h</a:t>
            </a:r>
            <a:r>
              <a:rPr sz="850" spc="30" dirty="0">
                <a:solidFill>
                  <a:srgbClr val="2B1F34"/>
                </a:solidFill>
                <a:latin typeface="Arial"/>
                <a:cs typeface="Arial"/>
              </a:rPr>
              <a:t>o</a:t>
            </a:r>
            <a:r>
              <a:rPr sz="850" spc="30" dirty="0">
                <a:solidFill>
                  <a:srgbClr val="0F0C49"/>
                </a:solidFill>
                <a:latin typeface="Arial"/>
                <a:cs typeface="Arial"/>
              </a:rPr>
              <a:t>t  </a:t>
            </a:r>
            <a:r>
              <a:rPr sz="1450" spc="-170" dirty="0">
                <a:latin typeface="Arial"/>
                <a:cs typeface="Arial"/>
              </a:rPr>
              <a:t>I </a:t>
            </a:r>
            <a:r>
              <a:rPr sz="850" spc="25" dirty="0">
                <a:solidFill>
                  <a:srgbClr val="64A1E8"/>
                </a:solidFill>
                <a:latin typeface="Arial"/>
                <a:cs typeface="Arial"/>
              </a:rPr>
              <a:t>Additional</a:t>
            </a:r>
            <a:r>
              <a:rPr sz="850" spc="229" dirty="0">
                <a:solidFill>
                  <a:srgbClr val="64A1E8"/>
                </a:solidFill>
                <a:latin typeface="Arial"/>
                <a:cs typeface="Arial"/>
              </a:rPr>
              <a:t> </a:t>
            </a:r>
            <a:r>
              <a:rPr sz="850" spc="30" dirty="0">
                <a:solidFill>
                  <a:srgbClr val="64A1E8"/>
                </a:solidFill>
                <a:latin typeface="Arial"/>
                <a:cs typeface="Arial"/>
              </a:rPr>
              <a:t>Measures</a:t>
            </a:r>
            <a:endParaRPr sz="850">
              <a:latin typeface="Arial"/>
              <a:cs typeface="Arial"/>
            </a:endParaRPr>
          </a:p>
        </p:txBody>
      </p:sp>
      <p:sp>
        <p:nvSpPr>
          <p:cNvPr id="47" name="object 47"/>
          <p:cNvSpPr txBox="1"/>
          <p:nvPr/>
        </p:nvSpPr>
        <p:spPr>
          <a:xfrm>
            <a:off x="2553030" y="864632"/>
            <a:ext cx="45720" cy="499745"/>
          </a:xfrm>
          <a:prstGeom prst="rect">
            <a:avLst/>
          </a:prstGeom>
        </p:spPr>
        <p:txBody>
          <a:bodyPr vert="horz" wrap="square" lIns="0" tIns="0" rIns="0" bIns="0" rtlCol="0">
            <a:spAutoFit/>
          </a:bodyPr>
          <a:lstStyle/>
          <a:p>
            <a:pPr marL="12700">
              <a:lnSpc>
                <a:spcPct val="100000"/>
              </a:lnSpc>
            </a:pPr>
            <a:r>
              <a:rPr sz="3150" spc="-1420" dirty="0">
                <a:solidFill>
                  <a:srgbClr val="6B9752"/>
                </a:solidFill>
                <a:latin typeface="Times New Roman"/>
                <a:cs typeface="Times New Roman"/>
              </a:rPr>
              <a:t>1</a:t>
            </a:r>
            <a:endParaRPr sz="3150">
              <a:latin typeface="Times New Roman"/>
              <a:cs typeface="Times New Roman"/>
            </a:endParaRPr>
          </a:p>
        </p:txBody>
      </p:sp>
      <p:sp>
        <p:nvSpPr>
          <p:cNvPr id="48" name="object 48"/>
          <p:cNvSpPr txBox="1"/>
          <p:nvPr/>
        </p:nvSpPr>
        <p:spPr>
          <a:xfrm>
            <a:off x="3009861" y="1198120"/>
            <a:ext cx="1184910" cy="616585"/>
          </a:xfrm>
          <a:prstGeom prst="rect">
            <a:avLst/>
          </a:prstGeom>
        </p:spPr>
        <p:txBody>
          <a:bodyPr vert="horz" wrap="square" lIns="0" tIns="0" rIns="0" bIns="0" rtlCol="0">
            <a:spAutoFit/>
          </a:bodyPr>
          <a:lstStyle/>
          <a:p>
            <a:pPr marL="12700">
              <a:lnSpc>
                <a:spcPct val="100000"/>
              </a:lnSpc>
            </a:pPr>
            <a:r>
              <a:rPr sz="1100" b="1" spc="5" dirty="0">
                <a:solidFill>
                  <a:srgbClr val="444146"/>
                </a:solidFill>
                <a:latin typeface="Arial"/>
                <a:cs typeface="Arial"/>
              </a:rPr>
              <a:t>Health</a:t>
            </a:r>
            <a:r>
              <a:rPr sz="1100" b="1" spc="-15" dirty="0">
                <a:solidFill>
                  <a:srgbClr val="444146"/>
                </a:solidFill>
                <a:latin typeface="Arial"/>
                <a:cs typeface="Arial"/>
              </a:rPr>
              <a:t> </a:t>
            </a:r>
            <a:r>
              <a:rPr sz="1100" b="1" spc="-5" dirty="0">
                <a:solidFill>
                  <a:srgbClr val="444146"/>
                </a:solidFill>
                <a:latin typeface="Arial"/>
                <a:cs typeface="Arial"/>
              </a:rPr>
              <a:t>Outcomes</a:t>
            </a:r>
            <a:endParaRPr sz="1100">
              <a:latin typeface="Arial"/>
              <a:cs typeface="Arial"/>
            </a:endParaRPr>
          </a:p>
          <a:p>
            <a:pPr marL="15240">
              <a:lnSpc>
                <a:spcPct val="100000"/>
              </a:lnSpc>
              <a:spcBef>
                <a:spcPts val="405"/>
              </a:spcBef>
            </a:pPr>
            <a:r>
              <a:rPr sz="1100" dirty="0">
                <a:solidFill>
                  <a:srgbClr val="4B4D72"/>
                </a:solidFill>
                <a:latin typeface="Arial"/>
                <a:cs typeface="Arial"/>
              </a:rPr>
              <a:t>L</a:t>
            </a:r>
            <a:r>
              <a:rPr sz="1100" dirty="0">
                <a:solidFill>
                  <a:srgbClr val="444146"/>
                </a:solidFill>
                <a:latin typeface="Arial"/>
                <a:cs typeface="Arial"/>
              </a:rPr>
              <a:t>ength </a:t>
            </a:r>
            <a:r>
              <a:rPr sz="1100" spc="-10" dirty="0">
                <a:solidFill>
                  <a:srgbClr val="444146"/>
                </a:solidFill>
                <a:latin typeface="Arial"/>
                <a:cs typeface="Arial"/>
              </a:rPr>
              <a:t>of</a:t>
            </a:r>
            <a:r>
              <a:rPr sz="1100" spc="5" dirty="0">
                <a:solidFill>
                  <a:srgbClr val="444146"/>
                </a:solidFill>
                <a:latin typeface="Arial"/>
                <a:cs typeface="Arial"/>
              </a:rPr>
              <a:t> </a:t>
            </a:r>
            <a:r>
              <a:rPr sz="1100" spc="-5" dirty="0">
                <a:solidFill>
                  <a:srgbClr val="564D59"/>
                </a:solidFill>
                <a:latin typeface="Arial"/>
                <a:cs typeface="Arial"/>
              </a:rPr>
              <a:t>Life</a:t>
            </a:r>
            <a:endParaRPr sz="1100">
              <a:latin typeface="Arial"/>
              <a:cs typeface="Arial"/>
            </a:endParaRPr>
          </a:p>
          <a:p>
            <a:pPr marL="12700">
              <a:lnSpc>
                <a:spcPct val="100000"/>
              </a:lnSpc>
              <a:spcBef>
                <a:spcPts val="850"/>
              </a:spcBef>
            </a:pPr>
            <a:r>
              <a:rPr sz="700" spc="25" dirty="0">
                <a:solidFill>
                  <a:srgbClr val="64A1E8"/>
                </a:solidFill>
                <a:latin typeface="Arial"/>
                <a:cs typeface="Arial"/>
              </a:rPr>
              <a:t>Premature</a:t>
            </a:r>
            <a:r>
              <a:rPr sz="700" spc="-45" dirty="0">
                <a:solidFill>
                  <a:srgbClr val="64A1E8"/>
                </a:solidFill>
                <a:latin typeface="Arial"/>
                <a:cs typeface="Arial"/>
              </a:rPr>
              <a:t> </a:t>
            </a:r>
            <a:r>
              <a:rPr sz="700" spc="30" dirty="0">
                <a:solidFill>
                  <a:srgbClr val="64A1E8"/>
                </a:solidFill>
                <a:latin typeface="Arial"/>
                <a:cs typeface="Arial"/>
              </a:rPr>
              <a:t>death</a:t>
            </a:r>
            <a:endParaRPr sz="700">
              <a:latin typeface="Arial"/>
              <a:cs typeface="Arial"/>
            </a:endParaRPr>
          </a:p>
        </p:txBody>
      </p:sp>
      <p:sp>
        <p:nvSpPr>
          <p:cNvPr id="49" name="object 49"/>
          <p:cNvSpPr txBox="1"/>
          <p:nvPr/>
        </p:nvSpPr>
        <p:spPr>
          <a:xfrm>
            <a:off x="6580259" y="443633"/>
            <a:ext cx="1005840" cy="144145"/>
          </a:xfrm>
          <a:prstGeom prst="rect">
            <a:avLst/>
          </a:prstGeom>
        </p:spPr>
        <p:txBody>
          <a:bodyPr vert="horz" wrap="square" lIns="0" tIns="0" rIns="0" bIns="0" rtlCol="0">
            <a:spAutoFit/>
          </a:bodyPr>
          <a:lstStyle/>
          <a:p>
            <a:pPr marL="12700">
              <a:lnSpc>
                <a:spcPct val="100000"/>
              </a:lnSpc>
            </a:pPr>
            <a:r>
              <a:rPr sz="700" spc="30" dirty="0">
                <a:solidFill>
                  <a:srgbClr val="564D59"/>
                </a:solidFill>
                <a:latin typeface="Arial"/>
                <a:cs typeface="Arial"/>
              </a:rPr>
              <a:t>Areas </a:t>
            </a:r>
            <a:r>
              <a:rPr sz="700" spc="25" dirty="0">
                <a:solidFill>
                  <a:srgbClr val="444146"/>
                </a:solidFill>
                <a:latin typeface="Arial"/>
                <a:cs typeface="Arial"/>
              </a:rPr>
              <a:t>to </a:t>
            </a:r>
            <a:r>
              <a:rPr sz="700" spc="40" dirty="0">
                <a:solidFill>
                  <a:srgbClr val="564D59"/>
                </a:solidFill>
                <a:latin typeface="Arial"/>
                <a:cs typeface="Arial"/>
              </a:rPr>
              <a:t>Explore </a:t>
            </a:r>
            <a:r>
              <a:rPr sz="700" spc="90" dirty="0">
                <a:solidFill>
                  <a:srgbClr val="564D59"/>
                </a:solidFill>
                <a:latin typeface="Arial"/>
                <a:cs typeface="Arial"/>
              </a:rPr>
              <a:t> </a:t>
            </a:r>
            <a:r>
              <a:rPr sz="850" spc="50" dirty="0">
                <a:solidFill>
                  <a:srgbClr val="564D59"/>
                </a:solidFill>
                <a:latin typeface="Arial"/>
                <a:cs typeface="Arial"/>
              </a:rPr>
              <a:t>ON</a:t>
            </a:r>
            <a:endParaRPr sz="850">
              <a:latin typeface="Arial"/>
              <a:cs typeface="Arial"/>
            </a:endParaRPr>
          </a:p>
        </p:txBody>
      </p:sp>
      <p:sp>
        <p:nvSpPr>
          <p:cNvPr id="50" name="object 50"/>
          <p:cNvSpPr txBox="1"/>
          <p:nvPr/>
        </p:nvSpPr>
        <p:spPr>
          <a:xfrm>
            <a:off x="4653038" y="864976"/>
            <a:ext cx="999490" cy="248920"/>
          </a:xfrm>
          <a:prstGeom prst="rect">
            <a:avLst/>
          </a:prstGeom>
        </p:spPr>
        <p:txBody>
          <a:bodyPr vert="horz" wrap="square" lIns="0" tIns="0" rIns="0" bIns="0" rtlCol="0">
            <a:spAutoFit/>
          </a:bodyPr>
          <a:lstStyle/>
          <a:p>
            <a:pPr marL="14604" marR="5080" indent="-2540">
              <a:lnSpc>
                <a:spcPct val="86500"/>
              </a:lnSpc>
            </a:pPr>
            <a:r>
              <a:rPr sz="700" spc="25" dirty="0">
                <a:solidFill>
                  <a:srgbClr val="69606D"/>
                </a:solidFill>
                <a:latin typeface="Arial"/>
                <a:cs typeface="Arial"/>
              </a:rPr>
              <a:t>Ph</a:t>
            </a:r>
            <a:r>
              <a:rPr sz="700" spc="25" dirty="0">
                <a:solidFill>
                  <a:srgbClr val="5B345B"/>
                </a:solidFill>
                <a:latin typeface="Arial"/>
                <a:cs typeface="Arial"/>
              </a:rPr>
              <a:t>il</a:t>
            </a:r>
            <a:r>
              <a:rPr sz="700" spc="25" dirty="0">
                <a:solidFill>
                  <a:srgbClr val="564D59"/>
                </a:solidFill>
                <a:latin typeface="Arial"/>
                <a:cs typeface="Arial"/>
              </a:rPr>
              <a:t>ade</a:t>
            </a:r>
            <a:r>
              <a:rPr sz="700" spc="25" dirty="0">
                <a:solidFill>
                  <a:srgbClr val="7C8270"/>
                </a:solidFill>
                <a:latin typeface="Arial"/>
                <a:cs typeface="Arial"/>
              </a:rPr>
              <a:t>l</a:t>
            </a:r>
            <a:r>
              <a:rPr sz="700" spc="25" dirty="0">
                <a:solidFill>
                  <a:srgbClr val="69606D"/>
                </a:solidFill>
                <a:latin typeface="Arial"/>
                <a:cs typeface="Arial"/>
              </a:rPr>
              <a:t>phia </a:t>
            </a:r>
            <a:r>
              <a:rPr sz="700" spc="35" dirty="0">
                <a:solidFill>
                  <a:srgbClr val="4B4D72"/>
                </a:solidFill>
                <a:latin typeface="Arial"/>
                <a:cs typeface="Arial"/>
              </a:rPr>
              <a:t>T</a:t>
            </a:r>
            <a:r>
              <a:rPr sz="700" spc="35" dirty="0">
                <a:solidFill>
                  <a:srgbClr val="69606D"/>
                </a:solidFill>
                <a:latin typeface="Arial"/>
                <a:cs typeface="Arial"/>
              </a:rPr>
              <a:t>rend</a:t>
            </a:r>
            <a:r>
              <a:rPr sz="1150" b="1" spc="35" dirty="0">
                <a:solidFill>
                  <a:srgbClr val="116EB8"/>
                </a:solidFill>
                <a:latin typeface="Times New Roman"/>
                <a:cs typeface="Times New Roman"/>
              </a:rPr>
              <a:t>O  </a:t>
            </a:r>
            <a:r>
              <a:rPr sz="700" spc="25" dirty="0">
                <a:solidFill>
                  <a:srgbClr val="564D59"/>
                </a:solidFill>
                <a:latin typeface="Arial"/>
                <a:cs typeface="Arial"/>
              </a:rPr>
              <a:t>County</a:t>
            </a:r>
            <a:endParaRPr sz="700">
              <a:latin typeface="Arial"/>
              <a:cs typeface="Arial"/>
            </a:endParaRPr>
          </a:p>
        </p:txBody>
      </p:sp>
      <p:sp>
        <p:nvSpPr>
          <p:cNvPr id="51" name="object 51"/>
          <p:cNvSpPr txBox="1"/>
          <p:nvPr/>
        </p:nvSpPr>
        <p:spPr>
          <a:xfrm>
            <a:off x="5768428" y="912182"/>
            <a:ext cx="320675" cy="201295"/>
          </a:xfrm>
          <a:prstGeom prst="rect">
            <a:avLst/>
          </a:prstGeom>
        </p:spPr>
        <p:txBody>
          <a:bodyPr vert="horz" wrap="square" lIns="0" tIns="0" rIns="0" bIns="0" rtlCol="0">
            <a:spAutoFit/>
          </a:bodyPr>
          <a:lstStyle/>
          <a:p>
            <a:pPr marL="12700" marR="5080" indent="-635">
              <a:lnSpc>
                <a:spcPts val="740"/>
              </a:lnSpc>
            </a:pPr>
            <a:r>
              <a:rPr sz="700" spc="25" dirty="0">
                <a:solidFill>
                  <a:srgbClr val="564D59"/>
                </a:solidFill>
                <a:latin typeface="Arial"/>
                <a:cs typeface="Arial"/>
              </a:rPr>
              <a:t>Erro</a:t>
            </a:r>
            <a:r>
              <a:rPr sz="700" spc="25" dirty="0">
                <a:solidFill>
                  <a:srgbClr val="754B50"/>
                </a:solidFill>
                <a:latin typeface="Arial"/>
                <a:cs typeface="Arial"/>
              </a:rPr>
              <a:t>r  </a:t>
            </a:r>
            <a:r>
              <a:rPr sz="700" spc="25" dirty="0">
                <a:solidFill>
                  <a:srgbClr val="69606D"/>
                </a:solidFill>
                <a:latin typeface="Arial"/>
                <a:cs typeface="Arial"/>
              </a:rPr>
              <a:t>Mar</a:t>
            </a:r>
            <a:r>
              <a:rPr sz="700" spc="50" dirty="0">
                <a:solidFill>
                  <a:srgbClr val="69606D"/>
                </a:solidFill>
                <a:latin typeface="Arial"/>
                <a:cs typeface="Arial"/>
              </a:rPr>
              <a:t>g</a:t>
            </a:r>
            <a:r>
              <a:rPr sz="700" spc="10" dirty="0">
                <a:solidFill>
                  <a:srgbClr val="727989"/>
                </a:solidFill>
                <a:latin typeface="Arial"/>
                <a:cs typeface="Arial"/>
              </a:rPr>
              <a:t>i</a:t>
            </a:r>
            <a:r>
              <a:rPr sz="700" spc="25" dirty="0">
                <a:solidFill>
                  <a:srgbClr val="69606D"/>
                </a:solidFill>
                <a:latin typeface="Arial"/>
                <a:cs typeface="Arial"/>
              </a:rPr>
              <a:t>n</a:t>
            </a:r>
            <a:endParaRPr sz="700">
              <a:latin typeface="Arial"/>
              <a:cs typeface="Arial"/>
            </a:endParaRPr>
          </a:p>
        </p:txBody>
      </p:sp>
      <p:sp>
        <p:nvSpPr>
          <p:cNvPr id="52" name="object 52"/>
          <p:cNvSpPr txBox="1"/>
          <p:nvPr/>
        </p:nvSpPr>
        <p:spPr>
          <a:xfrm>
            <a:off x="4656378" y="1693846"/>
            <a:ext cx="323850" cy="120650"/>
          </a:xfrm>
          <a:prstGeom prst="rect">
            <a:avLst/>
          </a:prstGeom>
        </p:spPr>
        <p:txBody>
          <a:bodyPr vert="horz" wrap="square" lIns="0" tIns="0" rIns="0" bIns="0" rtlCol="0">
            <a:spAutoFit/>
          </a:bodyPr>
          <a:lstStyle/>
          <a:p>
            <a:pPr marL="12700">
              <a:lnSpc>
                <a:spcPct val="100000"/>
              </a:lnSpc>
            </a:pPr>
            <a:r>
              <a:rPr sz="700" spc="60" dirty="0">
                <a:solidFill>
                  <a:srgbClr val="4B4D72"/>
                </a:solidFill>
                <a:latin typeface="Arial"/>
                <a:cs typeface="Arial"/>
              </a:rPr>
              <a:t>1</a:t>
            </a:r>
            <a:r>
              <a:rPr sz="700" spc="10" dirty="0">
                <a:solidFill>
                  <a:srgbClr val="69606D"/>
                </a:solidFill>
                <a:latin typeface="Arial"/>
                <a:cs typeface="Arial"/>
              </a:rPr>
              <a:t>0</a:t>
            </a:r>
            <a:r>
              <a:rPr sz="700" spc="25" dirty="0">
                <a:solidFill>
                  <a:srgbClr val="B3A0A0"/>
                </a:solidFill>
                <a:latin typeface="Arial"/>
                <a:cs typeface="Arial"/>
              </a:rPr>
              <a:t>,</a:t>
            </a:r>
            <a:r>
              <a:rPr sz="700" spc="25" dirty="0">
                <a:solidFill>
                  <a:srgbClr val="69606D"/>
                </a:solidFill>
                <a:latin typeface="Arial"/>
                <a:cs typeface="Arial"/>
              </a:rPr>
              <a:t>1</a:t>
            </a:r>
            <a:r>
              <a:rPr sz="700" spc="30" dirty="0">
                <a:solidFill>
                  <a:srgbClr val="69606D"/>
                </a:solidFill>
                <a:latin typeface="Arial"/>
                <a:cs typeface="Arial"/>
              </a:rPr>
              <a:t>5</a:t>
            </a:r>
            <a:r>
              <a:rPr sz="700" spc="35" dirty="0">
                <a:solidFill>
                  <a:srgbClr val="445B8C"/>
                </a:solidFill>
                <a:latin typeface="Arial"/>
                <a:cs typeface="Arial"/>
              </a:rPr>
              <a:t>1</a:t>
            </a:r>
            <a:endParaRPr sz="700">
              <a:latin typeface="Arial"/>
              <a:cs typeface="Arial"/>
            </a:endParaRPr>
          </a:p>
        </p:txBody>
      </p:sp>
      <p:sp>
        <p:nvSpPr>
          <p:cNvPr id="53" name="object 53"/>
          <p:cNvSpPr txBox="1"/>
          <p:nvPr/>
        </p:nvSpPr>
        <p:spPr>
          <a:xfrm>
            <a:off x="5771718" y="1693846"/>
            <a:ext cx="918844" cy="120650"/>
          </a:xfrm>
          <a:prstGeom prst="rect">
            <a:avLst/>
          </a:prstGeom>
        </p:spPr>
        <p:txBody>
          <a:bodyPr vert="horz" wrap="square" lIns="0" tIns="0" rIns="0" bIns="0" rtlCol="0">
            <a:spAutoFit/>
          </a:bodyPr>
          <a:lstStyle/>
          <a:p>
            <a:pPr marL="12700">
              <a:lnSpc>
                <a:spcPct val="100000"/>
              </a:lnSpc>
            </a:pPr>
            <a:r>
              <a:rPr sz="700" spc="10" dirty="0">
                <a:solidFill>
                  <a:srgbClr val="69606D"/>
                </a:solidFill>
                <a:latin typeface="Arial"/>
                <a:cs typeface="Arial"/>
              </a:rPr>
              <a:t>9</a:t>
            </a:r>
            <a:r>
              <a:rPr sz="700" spc="10" dirty="0">
                <a:solidFill>
                  <a:srgbClr val="8C8E9A"/>
                </a:solidFill>
                <a:latin typeface="Arial"/>
                <a:cs typeface="Arial"/>
              </a:rPr>
              <a:t>,</a:t>
            </a:r>
            <a:r>
              <a:rPr sz="700" spc="10" dirty="0">
                <a:solidFill>
                  <a:srgbClr val="69606D"/>
                </a:solidFill>
                <a:latin typeface="Arial"/>
                <a:cs typeface="Arial"/>
              </a:rPr>
              <a:t>974- </a:t>
            </a:r>
            <a:r>
              <a:rPr sz="700" spc="20" dirty="0">
                <a:solidFill>
                  <a:srgbClr val="727989"/>
                </a:solidFill>
                <a:latin typeface="Arial"/>
                <a:cs typeface="Arial"/>
              </a:rPr>
              <a:t>1</a:t>
            </a:r>
            <a:r>
              <a:rPr sz="700" spc="20" dirty="0">
                <a:solidFill>
                  <a:srgbClr val="69606D"/>
                </a:solidFill>
                <a:latin typeface="Arial"/>
                <a:cs typeface="Arial"/>
              </a:rPr>
              <a:t>0</a:t>
            </a:r>
            <a:r>
              <a:rPr sz="700" spc="20" dirty="0">
                <a:solidFill>
                  <a:srgbClr val="B3A0A0"/>
                </a:solidFill>
                <a:latin typeface="Arial"/>
                <a:cs typeface="Arial"/>
              </a:rPr>
              <a:t>,</a:t>
            </a:r>
            <a:r>
              <a:rPr sz="700" spc="20" dirty="0">
                <a:solidFill>
                  <a:srgbClr val="69606D"/>
                </a:solidFill>
                <a:latin typeface="Arial"/>
                <a:cs typeface="Arial"/>
              </a:rPr>
              <a:t>327 </a:t>
            </a:r>
            <a:r>
              <a:rPr sz="700" spc="80" dirty="0">
                <a:solidFill>
                  <a:srgbClr val="69606D"/>
                </a:solidFill>
                <a:latin typeface="Arial"/>
                <a:cs typeface="Arial"/>
              </a:rPr>
              <a:t> </a:t>
            </a:r>
            <a:r>
              <a:rPr sz="700" spc="30" dirty="0">
                <a:solidFill>
                  <a:srgbClr val="69606D"/>
                </a:solidFill>
                <a:latin typeface="Arial"/>
                <a:cs typeface="Arial"/>
              </a:rPr>
              <a:t>5</a:t>
            </a:r>
            <a:r>
              <a:rPr sz="700" spc="30" dirty="0">
                <a:solidFill>
                  <a:srgbClr val="8C8E9A"/>
                </a:solidFill>
                <a:latin typeface="Arial"/>
                <a:cs typeface="Arial"/>
              </a:rPr>
              <a:t>,</a:t>
            </a:r>
            <a:r>
              <a:rPr sz="700" spc="30" dirty="0">
                <a:solidFill>
                  <a:srgbClr val="69606D"/>
                </a:solidFill>
                <a:latin typeface="Arial"/>
                <a:cs typeface="Arial"/>
              </a:rPr>
              <a:t>20</a:t>
            </a:r>
            <a:r>
              <a:rPr sz="700" spc="30" dirty="0">
                <a:solidFill>
                  <a:srgbClr val="4B4D72"/>
                </a:solidFill>
                <a:latin typeface="Arial"/>
                <a:cs typeface="Arial"/>
              </a:rPr>
              <a:t>0</a:t>
            </a:r>
            <a:endParaRPr sz="700">
              <a:latin typeface="Arial"/>
              <a:cs typeface="Arial"/>
            </a:endParaRPr>
          </a:p>
        </p:txBody>
      </p:sp>
      <p:sp>
        <p:nvSpPr>
          <p:cNvPr id="54" name="object 54"/>
          <p:cNvSpPr txBox="1"/>
          <p:nvPr/>
        </p:nvSpPr>
        <p:spPr>
          <a:xfrm>
            <a:off x="7006513" y="1693846"/>
            <a:ext cx="266700" cy="120650"/>
          </a:xfrm>
          <a:prstGeom prst="rect">
            <a:avLst/>
          </a:prstGeom>
        </p:spPr>
        <p:txBody>
          <a:bodyPr vert="horz" wrap="square" lIns="0" tIns="0" rIns="0" bIns="0" rtlCol="0">
            <a:spAutoFit/>
          </a:bodyPr>
          <a:lstStyle/>
          <a:p>
            <a:pPr marL="12700">
              <a:lnSpc>
                <a:spcPct val="100000"/>
              </a:lnSpc>
            </a:pPr>
            <a:r>
              <a:rPr sz="700" spc="25" dirty="0">
                <a:solidFill>
                  <a:srgbClr val="69606D"/>
                </a:solidFill>
                <a:latin typeface="Arial"/>
                <a:cs typeface="Arial"/>
              </a:rPr>
              <a:t>6</a:t>
            </a:r>
            <a:r>
              <a:rPr sz="700" spc="45" dirty="0">
                <a:solidFill>
                  <a:srgbClr val="B3A0A0"/>
                </a:solidFill>
                <a:latin typeface="Arial"/>
                <a:cs typeface="Arial"/>
              </a:rPr>
              <a:t>,</a:t>
            </a:r>
            <a:r>
              <a:rPr sz="700" spc="15" dirty="0">
                <a:solidFill>
                  <a:srgbClr val="69606D"/>
                </a:solidFill>
                <a:latin typeface="Arial"/>
                <a:cs typeface="Arial"/>
              </a:rPr>
              <a:t>926</a:t>
            </a:r>
            <a:endParaRPr sz="700">
              <a:latin typeface="Arial"/>
              <a:cs typeface="Arial"/>
            </a:endParaRPr>
          </a:p>
        </p:txBody>
      </p:sp>
      <p:sp>
        <p:nvSpPr>
          <p:cNvPr id="55" name="object 55"/>
          <p:cNvSpPr txBox="1"/>
          <p:nvPr/>
        </p:nvSpPr>
        <p:spPr>
          <a:xfrm>
            <a:off x="7655611" y="1886329"/>
            <a:ext cx="187325" cy="198120"/>
          </a:xfrm>
          <a:prstGeom prst="rect">
            <a:avLst/>
          </a:prstGeom>
        </p:spPr>
        <p:txBody>
          <a:bodyPr vert="horz" wrap="square" lIns="0" tIns="0" rIns="0" bIns="0" rtlCol="0">
            <a:spAutoFit/>
          </a:bodyPr>
          <a:lstStyle/>
          <a:p>
            <a:pPr marL="12700">
              <a:lnSpc>
                <a:spcPct val="100000"/>
              </a:lnSpc>
            </a:pPr>
            <a:r>
              <a:rPr sz="1200" spc="35" dirty="0">
                <a:solidFill>
                  <a:srgbClr val="444146"/>
                </a:solidFill>
                <a:latin typeface="Times New Roman"/>
                <a:cs typeface="Times New Roman"/>
              </a:rPr>
              <a:t>66</a:t>
            </a:r>
            <a:endParaRPr sz="1200">
              <a:latin typeface="Times New Roman"/>
              <a:cs typeface="Times New Roman"/>
            </a:endParaRPr>
          </a:p>
        </p:txBody>
      </p:sp>
      <p:sp>
        <p:nvSpPr>
          <p:cNvPr id="56" name="object 56"/>
          <p:cNvSpPr txBox="1"/>
          <p:nvPr/>
        </p:nvSpPr>
        <p:spPr>
          <a:xfrm>
            <a:off x="7009206" y="2138770"/>
            <a:ext cx="219710" cy="285115"/>
          </a:xfrm>
          <a:prstGeom prst="rect">
            <a:avLst/>
          </a:prstGeom>
        </p:spPr>
        <p:txBody>
          <a:bodyPr vert="horz" wrap="square" lIns="0" tIns="0" rIns="0" bIns="0" rtlCol="0">
            <a:spAutoFit/>
          </a:bodyPr>
          <a:lstStyle/>
          <a:p>
            <a:pPr marL="12700">
              <a:lnSpc>
                <a:spcPct val="100000"/>
              </a:lnSpc>
            </a:pPr>
            <a:r>
              <a:rPr sz="700" spc="40" dirty="0">
                <a:solidFill>
                  <a:srgbClr val="69606D"/>
                </a:solidFill>
                <a:latin typeface="Arial"/>
                <a:cs typeface="Arial"/>
              </a:rPr>
              <a:t>14%</a:t>
            </a:r>
            <a:endParaRPr sz="700">
              <a:latin typeface="Arial"/>
              <a:cs typeface="Arial"/>
            </a:endParaRPr>
          </a:p>
          <a:p>
            <a:pPr marL="12700">
              <a:lnSpc>
                <a:spcPct val="100000"/>
              </a:lnSpc>
              <a:spcBef>
                <a:spcPts val="455"/>
              </a:spcBef>
            </a:pPr>
            <a:r>
              <a:rPr sz="700" spc="75" dirty="0">
                <a:solidFill>
                  <a:srgbClr val="69606D"/>
                </a:solidFill>
                <a:latin typeface="Arial"/>
                <a:cs typeface="Arial"/>
              </a:rPr>
              <a:t>3</a:t>
            </a:r>
            <a:r>
              <a:rPr sz="700" spc="-265" dirty="0">
                <a:solidFill>
                  <a:srgbClr val="8C8E9A"/>
                </a:solidFill>
                <a:latin typeface="Arial"/>
                <a:cs typeface="Arial"/>
              </a:rPr>
              <a:t>_</a:t>
            </a:r>
            <a:r>
              <a:rPr sz="700" spc="-145" dirty="0">
                <a:solidFill>
                  <a:srgbClr val="8C8E9A"/>
                </a:solidFill>
                <a:latin typeface="Arial"/>
                <a:cs typeface="Arial"/>
              </a:rPr>
              <a:t> </a:t>
            </a:r>
            <a:r>
              <a:rPr sz="700" spc="-265" dirty="0">
                <a:solidFill>
                  <a:srgbClr val="69606D"/>
                </a:solidFill>
                <a:latin typeface="Arial"/>
                <a:cs typeface="Arial"/>
              </a:rPr>
              <a:t>5</a:t>
            </a:r>
            <a:endParaRPr sz="700">
              <a:latin typeface="Arial"/>
              <a:cs typeface="Arial"/>
            </a:endParaRPr>
          </a:p>
        </p:txBody>
      </p:sp>
      <p:sp>
        <p:nvSpPr>
          <p:cNvPr id="57" name="object 57"/>
          <p:cNvSpPr txBox="1"/>
          <p:nvPr/>
        </p:nvSpPr>
        <p:spPr>
          <a:xfrm>
            <a:off x="4656378" y="2138770"/>
            <a:ext cx="299720" cy="641985"/>
          </a:xfrm>
          <a:prstGeom prst="rect">
            <a:avLst/>
          </a:prstGeom>
        </p:spPr>
        <p:txBody>
          <a:bodyPr vert="horz" wrap="square" lIns="0" tIns="0" rIns="0" bIns="0" rtlCol="0">
            <a:spAutoFit/>
          </a:bodyPr>
          <a:lstStyle/>
          <a:p>
            <a:pPr marL="13335">
              <a:lnSpc>
                <a:spcPct val="100000"/>
              </a:lnSpc>
            </a:pPr>
            <a:r>
              <a:rPr sz="700" spc="25" dirty="0">
                <a:solidFill>
                  <a:srgbClr val="69606D"/>
                </a:solidFill>
                <a:latin typeface="Arial"/>
                <a:cs typeface="Arial"/>
              </a:rPr>
              <a:t>20%</a:t>
            </a:r>
            <a:endParaRPr sz="700">
              <a:latin typeface="Arial"/>
              <a:cs typeface="Arial"/>
            </a:endParaRPr>
          </a:p>
          <a:p>
            <a:pPr marL="14604">
              <a:lnSpc>
                <a:spcPct val="100000"/>
              </a:lnSpc>
              <a:spcBef>
                <a:spcPts val="500"/>
              </a:spcBef>
            </a:pPr>
            <a:r>
              <a:rPr sz="700" spc="25" dirty="0">
                <a:solidFill>
                  <a:srgbClr val="69606D"/>
                </a:solidFill>
                <a:latin typeface="Arial"/>
                <a:cs typeface="Arial"/>
              </a:rPr>
              <a:t>4</a:t>
            </a:r>
            <a:r>
              <a:rPr sz="700" spc="25" dirty="0">
                <a:solidFill>
                  <a:srgbClr val="727989"/>
                </a:solidFill>
                <a:latin typeface="Arial"/>
                <a:cs typeface="Arial"/>
              </a:rPr>
              <a:t>.</a:t>
            </a:r>
            <a:r>
              <a:rPr sz="700" spc="25" dirty="0">
                <a:solidFill>
                  <a:srgbClr val="4B4D72"/>
                </a:solidFill>
                <a:latin typeface="Arial"/>
                <a:cs typeface="Arial"/>
              </a:rPr>
              <a:t>4</a:t>
            </a:r>
            <a:endParaRPr sz="700">
              <a:latin typeface="Arial"/>
              <a:cs typeface="Arial"/>
            </a:endParaRPr>
          </a:p>
          <a:p>
            <a:pPr marL="14604">
              <a:lnSpc>
                <a:spcPct val="100000"/>
              </a:lnSpc>
              <a:spcBef>
                <a:spcPts val="570"/>
              </a:spcBef>
            </a:pPr>
            <a:r>
              <a:rPr sz="700" spc="-265" dirty="0">
                <a:solidFill>
                  <a:srgbClr val="69606D"/>
                </a:solidFill>
                <a:latin typeface="Arial"/>
                <a:cs typeface="Arial"/>
              </a:rPr>
              <a:t>4</a:t>
            </a:r>
            <a:r>
              <a:rPr sz="700" spc="15" dirty="0">
                <a:solidFill>
                  <a:srgbClr val="69606D"/>
                </a:solidFill>
                <a:latin typeface="Arial"/>
                <a:cs typeface="Arial"/>
              </a:rPr>
              <a:t> </a:t>
            </a:r>
            <a:r>
              <a:rPr sz="700" spc="-135" dirty="0">
                <a:solidFill>
                  <a:srgbClr val="8C8E9A"/>
                </a:solidFill>
                <a:latin typeface="Arial"/>
                <a:cs typeface="Arial"/>
              </a:rPr>
              <a:t>.</a:t>
            </a:r>
            <a:r>
              <a:rPr sz="700" spc="-90" dirty="0">
                <a:solidFill>
                  <a:srgbClr val="8C8E9A"/>
                </a:solidFill>
                <a:latin typeface="Arial"/>
                <a:cs typeface="Arial"/>
              </a:rPr>
              <a:t> </a:t>
            </a:r>
            <a:r>
              <a:rPr sz="700" spc="-265" dirty="0">
                <a:solidFill>
                  <a:srgbClr val="69606D"/>
                </a:solidFill>
                <a:latin typeface="Arial"/>
                <a:cs typeface="Arial"/>
              </a:rPr>
              <a:t>6</a:t>
            </a:r>
            <a:endParaRPr sz="700">
              <a:latin typeface="Arial"/>
              <a:cs typeface="Arial"/>
            </a:endParaRPr>
          </a:p>
          <a:p>
            <a:pPr marL="12700">
              <a:lnSpc>
                <a:spcPct val="100000"/>
              </a:lnSpc>
              <a:spcBef>
                <a:spcPts val="500"/>
              </a:spcBef>
            </a:pPr>
            <a:r>
              <a:rPr sz="700" spc="60" dirty="0">
                <a:solidFill>
                  <a:srgbClr val="4B4D72"/>
                </a:solidFill>
                <a:latin typeface="Arial"/>
                <a:cs typeface="Arial"/>
              </a:rPr>
              <a:t>1</a:t>
            </a:r>
            <a:r>
              <a:rPr sz="700" spc="15" dirty="0">
                <a:solidFill>
                  <a:srgbClr val="69606D"/>
                </a:solidFill>
                <a:latin typeface="Arial"/>
                <a:cs typeface="Arial"/>
              </a:rPr>
              <a:t>1-1%</a:t>
            </a:r>
            <a:endParaRPr sz="700">
              <a:latin typeface="Arial"/>
              <a:cs typeface="Arial"/>
            </a:endParaRPr>
          </a:p>
        </p:txBody>
      </p:sp>
      <p:sp>
        <p:nvSpPr>
          <p:cNvPr id="58" name="object 58"/>
          <p:cNvSpPr txBox="1"/>
          <p:nvPr/>
        </p:nvSpPr>
        <p:spPr>
          <a:xfrm>
            <a:off x="5771946" y="2138770"/>
            <a:ext cx="416559" cy="638810"/>
          </a:xfrm>
          <a:prstGeom prst="rect">
            <a:avLst/>
          </a:prstGeom>
        </p:spPr>
        <p:txBody>
          <a:bodyPr vert="horz" wrap="square" lIns="0" tIns="0" rIns="0" bIns="0" rtlCol="0">
            <a:spAutoFit/>
          </a:bodyPr>
          <a:lstStyle/>
          <a:p>
            <a:pPr marL="12700">
              <a:lnSpc>
                <a:spcPct val="100000"/>
              </a:lnSpc>
            </a:pPr>
            <a:r>
              <a:rPr sz="700" spc="35" dirty="0">
                <a:solidFill>
                  <a:srgbClr val="69606D"/>
                </a:solidFill>
                <a:latin typeface="Arial"/>
                <a:cs typeface="Arial"/>
              </a:rPr>
              <a:t>19-22%</a:t>
            </a:r>
            <a:endParaRPr sz="700">
              <a:latin typeface="Arial"/>
              <a:cs typeface="Arial"/>
            </a:endParaRPr>
          </a:p>
          <a:p>
            <a:pPr marL="14604">
              <a:lnSpc>
                <a:spcPct val="100000"/>
              </a:lnSpc>
              <a:spcBef>
                <a:spcPts val="480"/>
              </a:spcBef>
            </a:pPr>
            <a:r>
              <a:rPr sz="700" spc="20" dirty="0">
                <a:solidFill>
                  <a:srgbClr val="69606D"/>
                </a:solidFill>
                <a:latin typeface="Arial"/>
                <a:cs typeface="Arial"/>
              </a:rPr>
              <a:t>4</a:t>
            </a:r>
            <a:r>
              <a:rPr sz="700" spc="20" dirty="0">
                <a:solidFill>
                  <a:srgbClr val="727989"/>
                </a:solidFill>
                <a:latin typeface="Arial"/>
                <a:cs typeface="Arial"/>
              </a:rPr>
              <a:t>.</a:t>
            </a:r>
            <a:r>
              <a:rPr sz="700" spc="20" dirty="0">
                <a:solidFill>
                  <a:srgbClr val="69606D"/>
                </a:solidFill>
                <a:latin typeface="Arial"/>
                <a:cs typeface="Arial"/>
              </a:rPr>
              <a:t>1-4</a:t>
            </a:r>
            <a:r>
              <a:rPr sz="700" spc="20" dirty="0">
                <a:solidFill>
                  <a:srgbClr val="83647B"/>
                </a:solidFill>
                <a:latin typeface="Arial"/>
                <a:cs typeface="Arial"/>
              </a:rPr>
              <a:t>.</a:t>
            </a:r>
            <a:r>
              <a:rPr sz="700" spc="20" dirty="0">
                <a:solidFill>
                  <a:srgbClr val="564D59"/>
                </a:solidFill>
                <a:latin typeface="Arial"/>
                <a:cs typeface="Arial"/>
              </a:rPr>
              <a:t>7</a:t>
            </a:r>
            <a:endParaRPr sz="700">
              <a:latin typeface="Arial"/>
              <a:cs typeface="Arial"/>
            </a:endParaRPr>
          </a:p>
          <a:p>
            <a:pPr marL="14604">
              <a:lnSpc>
                <a:spcPct val="100000"/>
              </a:lnSpc>
              <a:spcBef>
                <a:spcPts val="575"/>
              </a:spcBef>
            </a:pPr>
            <a:r>
              <a:rPr sz="700" spc="-265" dirty="0">
                <a:solidFill>
                  <a:srgbClr val="69606D"/>
                </a:solidFill>
                <a:latin typeface="Arial"/>
                <a:cs typeface="Arial"/>
              </a:rPr>
              <a:t>4</a:t>
            </a:r>
            <a:r>
              <a:rPr sz="700" spc="20" dirty="0">
                <a:solidFill>
                  <a:srgbClr val="69606D"/>
                </a:solidFill>
                <a:latin typeface="Arial"/>
                <a:cs typeface="Arial"/>
              </a:rPr>
              <a:t> </a:t>
            </a:r>
            <a:r>
              <a:rPr sz="700" spc="-135" dirty="0">
                <a:solidFill>
                  <a:srgbClr val="8C8E9A"/>
                </a:solidFill>
                <a:latin typeface="Arial"/>
                <a:cs typeface="Arial"/>
              </a:rPr>
              <a:t>.   </a:t>
            </a:r>
            <a:r>
              <a:rPr sz="700" spc="-215" dirty="0">
                <a:solidFill>
                  <a:srgbClr val="69606D"/>
                </a:solidFill>
                <a:latin typeface="Arial"/>
                <a:cs typeface="Arial"/>
              </a:rPr>
              <a:t>3-</a:t>
            </a:r>
            <a:r>
              <a:rPr sz="700" spc="-85" dirty="0">
                <a:solidFill>
                  <a:srgbClr val="69606D"/>
                </a:solidFill>
                <a:latin typeface="Arial"/>
                <a:cs typeface="Arial"/>
              </a:rPr>
              <a:t> </a:t>
            </a:r>
            <a:r>
              <a:rPr sz="700" spc="15" dirty="0">
                <a:solidFill>
                  <a:srgbClr val="69606D"/>
                </a:solidFill>
                <a:latin typeface="Arial"/>
                <a:cs typeface="Arial"/>
              </a:rPr>
              <a:t>4</a:t>
            </a:r>
            <a:r>
              <a:rPr sz="700" spc="15" dirty="0">
                <a:solidFill>
                  <a:srgbClr val="83647B"/>
                </a:solidFill>
                <a:latin typeface="Arial"/>
                <a:cs typeface="Arial"/>
              </a:rPr>
              <a:t>.</a:t>
            </a:r>
            <a:r>
              <a:rPr sz="700" spc="15" dirty="0">
                <a:solidFill>
                  <a:srgbClr val="69606D"/>
                </a:solidFill>
                <a:latin typeface="Arial"/>
                <a:cs typeface="Arial"/>
              </a:rPr>
              <a:t>9</a:t>
            </a:r>
            <a:endParaRPr sz="700">
              <a:latin typeface="Arial"/>
              <a:cs typeface="Arial"/>
            </a:endParaRPr>
          </a:p>
          <a:p>
            <a:pPr marL="12700">
              <a:lnSpc>
                <a:spcPct val="100000"/>
              </a:lnSpc>
              <a:spcBef>
                <a:spcPts val="500"/>
              </a:spcBef>
            </a:pPr>
            <a:r>
              <a:rPr sz="700" spc="15" dirty="0">
                <a:solidFill>
                  <a:srgbClr val="564D59"/>
                </a:solidFill>
                <a:latin typeface="Arial"/>
                <a:cs typeface="Arial"/>
              </a:rPr>
              <a:t>1</a:t>
            </a:r>
            <a:r>
              <a:rPr sz="700" spc="50" dirty="0">
                <a:solidFill>
                  <a:srgbClr val="564D59"/>
                </a:solidFill>
                <a:latin typeface="Arial"/>
                <a:cs typeface="Arial"/>
              </a:rPr>
              <a:t>1</a:t>
            </a:r>
            <a:r>
              <a:rPr sz="700" spc="5" dirty="0">
                <a:solidFill>
                  <a:srgbClr val="90798E"/>
                </a:solidFill>
                <a:latin typeface="Arial"/>
                <a:cs typeface="Arial"/>
              </a:rPr>
              <a:t>.</a:t>
            </a:r>
            <a:r>
              <a:rPr sz="700" spc="70" dirty="0">
                <a:solidFill>
                  <a:srgbClr val="69606D"/>
                </a:solidFill>
                <a:latin typeface="Arial"/>
                <a:cs typeface="Arial"/>
              </a:rPr>
              <a:t>0</a:t>
            </a:r>
            <a:r>
              <a:rPr sz="700" spc="5" dirty="0">
                <a:solidFill>
                  <a:srgbClr val="4B4D72"/>
                </a:solidFill>
                <a:latin typeface="Arial"/>
                <a:cs typeface="Arial"/>
              </a:rPr>
              <a:t>-</a:t>
            </a:r>
            <a:r>
              <a:rPr sz="700" spc="25" dirty="0">
                <a:solidFill>
                  <a:srgbClr val="4B4D72"/>
                </a:solidFill>
                <a:latin typeface="Arial"/>
                <a:cs typeface="Arial"/>
              </a:rPr>
              <a:t>1</a:t>
            </a:r>
            <a:r>
              <a:rPr sz="700" spc="15" dirty="0">
                <a:solidFill>
                  <a:srgbClr val="727989"/>
                </a:solidFill>
                <a:latin typeface="Arial"/>
                <a:cs typeface="Arial"/>
              </a:rPr>
              <a:t>1</a:t>
            </a:r>
            <a:r>
              <a:rPr sz="700" spc="-130" dirty="0">
                <a:solidFill>
                  <a:srgbClr val="727989"/>
                </a:solidFill>
                <a:latin typeface="Arial"/>
                <a:cs typeface="Arial"/>
              </a:rPr>
              <a:t> </a:t>
            </a:r>
            <a:r>
              <a:rPr sz="700" spc="-240" dirty="0">
                <a:solidFill>
                  <a:srgbClr val="727989"/>
                </a:solidFill>
                <a:latin typeface="Arial"/>
                <a:cs typeface="Arial"/>
              </a:rPr>
              <a:t>_</a:t>
            </a:r>
            <a:r>
              <a:rPr sz="700" spc="-370" dirty="0">
                <a:solidFill>
                  <a:srgbClr val="69606D"/>
                </a:solidFill>
                <a:latin typeface="Arial"/>
                <a:cs typeface="Arial"/>
              </a:rPr>
              <a:t>3%</a:t>
            </a:r>
            <a:endParaRPr sz="700">
              <a:latin typeface="Arial"/>
              <a:cs typeface="Arial"/>
            </a:endParaRPr>
          </a:p>
        </p:txBody>
      </p:sp>
      <p:sp>
        <p:nvSpPr>
          <p:cNvPr id="59" name="object 59"/>
          <p:cNvSpPr txBox="1"/>
          <p:nvPr/>
        </p:nvSpPr>
        <p:spPr>
          <a:xfrm>
            <a:off x="6420942" y="2138770"/>
            <a:ext cx="220345" cy="635635"/>
          </a:xfrm>
          <a:prstGeom prst="rect">
            <a:avLst/>
          </a:prstGeom>
        </p:spPr>
        <p:txBody>
          <a:bodyPr vert="horz" wrap="square" lIns="0" tIns="0" rIns="0" bIns="0" rtlCol="0">
            <a:spAutoFit/>
          </a:bodyPr>
          <a:lstStyle/>
          <a:p>
            <a:pPr marL="12700">
              <a:lnSpc>
                <a:spcPct val="100000"/>
              </a:lnSpc>
            </a:pPr>
            <a:r>
              <a:rPr sz="700" spc="40" dirty="0">
                <a:solidFill>
                  <a:srgbClr val="4B4D72"/>
                </a:solidFill>
                <a:latin typeface="Arial"/>
                <a:cs typeface="Arial"/>
              </a:rPr>
              <a:t>1</a:t>
            </a:r>
            <a:r>
              <a:rPr sz="700" spc="45" dirty="0">
                <a:solidFill>
                  <a:srgbClr val="69606D"/>
                </a:solidFill>
                <a:latin typeface="Arial"/>
                <a:cs typeface="Arial"/>
              </a:rPr>
              <a:t>0%</a:t>
            </a:r>
            <a:endParaRPr sz="700">
              <a:latin typeface="Arial"/>
              <a:cs typeface="Arial"/>
            </a:endParaRPr>
          </a:p>
          <a:p>
            <a:pPr marL="13335">
              <a:lnSpc>
                <a:spcPct val="100000"/>
              </a:lnSpc>
              <a:spcBef>
                <a:spcPts val="500"/>
              </a:spcBef>
            </a:pPr>
            <a:r>
              <a:rPr sz="700" spc="25" dirty="0">
                <a:solidFill>
                  <a:srgbClr val="69606D"/>
                </a:solidFill>
                <a:latin typeface="Arial"/>
                <a:cs typeface="Arial"/>
              </a:rPr>
              <a:t>2</a:t>
            </a:r>
            <a:r>
              <a:rPr sz="700" spc="25" dirty="0">
                <a:solidFill>
                  <a:srgbClr val="7C8270"/>
                </a:solidFill>
                <a:latin typeface="Arial"/>
                <a:cs typeface="Arial"/>
              </a:rPr>
              <a:t>.</a:t>
            </a:r>
            <a:r>
              <a:rPr sz="700" spc="25" dirty="0">
                <a:solidFill>
                  <a:srgbClr val="69606D"/>
                </a:solidFill>
                <a:latin typeface="Arial"/>
                <a:cs typeface="Arial"/>
              </a:rPr>
              <a:t>5</a:t>
            </a:r>
            <a:endParaRPr sz="700">
              <a:latin typeface="Arial"/>
              <a:cs typeface="Arial"/>
            </a:endParaRPr>
          </a:p>
          <a:p>
            <a:pPr marL="13335">
              <a:lnSpc>
                <a:spcPct val="100000"/>
              </a:lnSpc>
              <a:spcBef>
                <a:spcPts val="570"/>
              </a:spcBef>
            </a:pPr>
            <a:r>
              <a:rPr sz="700" spc="25" dirty="0">
                <a:solidFill>
                  <a:srgbClr val="69606D"/>
                </a:solidFill>
                <a:latin typeface="Arial"/>
                <a:cs typeface="Arial"/>
              </a:rPr>
              <a:t>2.3</a:t>
            </a:r>
            <a:endParaRPr sz="700">
              <a:latin typeface="Arial"/>
              <a:cs typeface="Arial"/>
            </a:endParaRPr>
          </a:p>
          <a:p>
            <a:pPr marL="12700">
              <a:lnSpc>
                <a:spcPct val="100000"/>
              </a:lnSpc>
              <a:spcBef>
                <a:spcPts val="450"/>
              </a:spcBef>
            </a:pPr>
            <a:r>
              <a:rPr sz="700" spc="-285" dirty="0">
                <a:solidFill>
                  <a:srgbClr val="69606D"/>
                </a:solidFill>
                <a:latin typeface="Arial"/>
                <a:cs typeface="Arial"/>
              </a:rPr>
              <a:t>5</a:t>
            </a:r>
            <a:r>
              <a:rPr sz="700" spc="95" dirty="0">
                <a:solidFill>
                  <a:srgbClr val="69606D"/>
                </a:solidFill>
                <a:latin typeface="Arial"/>
                <a:cs typeface="Arial"/>
              </a:rPr>
              <a:t> </a:t>
            </a:r>
            <a:r>
              <a:rPr sz="700" spc="-335" dirty="0">
                <a:solidFill>
                  <a:srgbClr val="7C8270"/>
                </a:solidFill>
                <a:latin typeface="Arial"/>
                <a:cs typeface="Arial"/>
              </a:rPr>
              <a:t>_</a:t>
            </a:r>
            <a:r>
              <a:rPr sz="700" spc="-335" dirty="0">
                <a:solidFill>
                  <a:srgbClr val="69606D"/>
                </a:solidFill>
                <a:latin typeface="Arial"/>
                <a:cs typeface="Arial"/>
              </a:rPr>
              <a:t>9%</a:t>
            </a:r>
            <a:endParaRPr sz="700">
              <a:latin typeface="Arial"/>
              <a:cs typeface="Arial"/>
            </a:endParaRPr>
          </a:p>
        </p:txBody>
      </p:sp>
      <p:sp>
        <p:nvSpPr>
          <p:cNvPr id="60" name="object 60"/>
          <p:cNvSpPr txBox="1"/>
          <p:nvPr/>
        </p:nvSpPr>
        <p:spPr>
          <a:xfrm>
            <a:off x="7006246" y="2489224"/>
            <a:ext cx="165735" cy="285115"/>
          </a:xfrm>
          <a:prstGeom prst="rect">
            <a:avLst/>
          </a:prstGeom>
        </p:spPr>
        <p:txBody>
          <a:bodyPr vert="horz" wrap="square" lIns="0" tIns="0" rIns="0" bIns="0" rtlCol="0">
            <a:spAutoFit/>
          </a:bodyPr>
          <a:lstStyle/>
          <a:p>
            <a:pPr marL="18415">
              <a:lnSpc>
                <a:spcPct val="100000"/>
              </a:lnSpc>
            </a:pPr>
            <a:r>
              <a:rPr sz="700" spc="-20" dirty="0">
                <a:solidFill>
                  <a:srgbClr val="69606D"/>
                </a:solidFill>
                <a:latin typeface="Arial"/>
                <a:cs typeface="Arial"/>
              </a:rPr>
              <a:t>3</a:t>
            </a:r>
            <a:r>
              <a:rPr sz="700" spc="50" dirty="0">
                <a:solidFill>
                  <a:srgbClr val="8C8E9A"/>
                </a:solidFill>
                <a:latin typeface="Arial"/>
                <a:cs typeface="Arial"/>
              </a:rPr>
              <a:t>.</a:t>
            </a:r>
            <a:r>
              <a:rPr sz="700" spc="35" dirty="0">
                <a:solidFill>
                  <a:srgbClr val="69606D"/>
                </a:solidFill>
                <a:latin typeface="Arial"/>
                <a:cs typeface="Arial"/>
              </a:rPr>
              <a:t>6</a:t>
            </a:r>
            <a:endParaRPr sz="700">
              <a:latin typeface="Arial"/>
              <a:cs typeface="Arial"/>
            </a:endParaRPr>
          </a:p>
          <a:p>
            <a:pPr marL="12700">
              <a:lnSpc>
                <a:spcPct val="100000"/>
              </a:lnSpc>
              <a:spcBef>
                <a:spcPts val="455"/>
              </a:spcBef>
            </a:pPr>
            <a:r>
              <a:rPr sz="700" spc="-285" dirty="0">
                <a:solidFill>
                  <a:srgbClr val="69606D"/>
                </a:solidFill>
                <a:latin typeface="Arial"/>
                <a:cs typeface="Arial"/>
              </a:rPr>
              <a:t>8</a:t>
            </a:r>
            <a:r>
              <a:rPr sz="700" spc="50" dirty="0">
                <a:solidFill>
                  <a:srgbClr val="69606D"/>
                </a:solidFill>
                <a:latin typeface="Arial"/>
                <a:cs typeface="Arial"/>
              </a:rPr>
              <a:t> </a:t>
            </a:r>
            <a:r>
              <a:rPr sz="700" spc="-265" dirty="0">
                <a:solidFill>
                  <a:srgbClr val="8C8E9A"/>
                </a:solidFill>
                <a:latin typeface="Arial"/>
                <a:cs typeface="Arial"/>
              </a:rPr>
              <a:t>_</a:t>
            </a:r>
            <a:r>
              <a:rPr sz="700" spc="-160" dirty="0">
                <a:solidFill>
                  <a:srgbClr val="8C8E9A"/>
                </a:solidFill>
                <a:latin typeface="Arial"/>
                <a:cs typeface="Arial"/>
              </a:rPr>
              <a:t> </a:t>
            </a:r>
            <a:r>
              <a:rPr sz="700" spc="-345" dirty="0">
                <a:solidFill>
                  <a:srgbClr val="69606D"/>
                </a:solidFill>
                <a:latin typeface="Arial"/>
                <a:cs typeface="Arial"/>
              </a:rPr>
              <a:t>3%</a:t>
            </a:r>
            <a:endParaRPr sz="700">
              <a:latin typeface="Arial"/>
              <a:cs typeface="Arial"/>
            </a:endParaRPr>
          </a:p>
        </p:txBody>
      </p:sp>
      <p:sp>
        <p:nvSpPr>
          <p:cNvPr id="61" name="object 61"/>
          <p:cNvSpPr txBox="1"/>
          <p:nvPr/>
        </p:nvSpPr>
        <p:spPr>
          <a:xfrm>
            <a:off x="3007118" y="1899029"/>
            <a:ext cx="4834255" cy="1331595"/>
          </a:xfrm>
          <a:prstGeom prst="rect">
            <a:avLst/>
          </a:prstGeom>
        </p:spPr>
        <p:txBody>
          <a:bodyPr vert="horz" wrap="square" lIns="0" tIns="0" rIns="0" bIns="0" rtlCol="0">
            <a:spAutoFit/>
          </a:bodyPr>
          <a:lstStyle/>
          <a:p>
            <a:pPr marL="16510">
              <a:lnSpc>
                <a:spcPct val="100000"/>
              </a:lnSpc>
            </a:pPr>
            <a:r>
              <a:rPr sz="1100" spc="-5" dirty="0">
                <a:solidFill>
                  <a:srgbClr val="444146"/>
                </a:solidFill>
                <a:latin typeface="Arial"/>
                <a:cs typeface="Arial"/>
              </a:rPr>
              <a:t>Quality </a:t>
            </a:r>
            <a:r>
              <a:rPr sz="1100" spc="-10" dirty="0">
                <a:solidFill>
                  <a:srgbClr val="564D59"/>
                </a:solidFill>
                <a:latin typeface="Arial"/>
                <a:cs typeface="Arial"/>
              </a:rPr>
              <a:t>of</a:t>
            </a:r>
            <a:r>
              <a:rPr sz="1100" spc="55" dirty="0">
                <a:solidFill>
                  <a:srgbClr val="564D59"/>
                </a:solidFill>
                <a:latin typeface="Arial"/>
                <a:cs typeface="Arial"/>
              </a:rPr>
              <a:t> </a:t>
            </a:r>
            <a:r>
              <a:rPr sz="1100" spc="10" dirty="0">
                <a:solidFill>
                  <a:srgbClr val="4B4D72"/>
                </a:solidFill>
                <a:latin typeface="Arial"/>
                <a:cs typeface="Arial"/>
              </a:rPr>
              <a:t>Li</a:t>
            </a:r>
            <a:r>
              <a:rPr sz="1100" spc="10" dirty="0">
                <a:solidFill>
                  <a:srgbClr val="444146"/>
                </a:solidFill>
                <a:latin typeface="Arial"/>
                <a:cs typeface="Arial"/>
              </a:rPr>
              <a:t>fe</a:t>
            </a:r>
            <a:endParaRPr sz="1100">
              <a:latin typeface="Arial"/>
              <a:cs typeface="Arial"/>
            </a:endParaRPr>
          </a:p>
          <a:p>
            <a:pPr marL="12700">
              <a:lnSpc>
                <a:spcPct val="100000"/>
              </a:lnSpc>
              <a:spcBef>
                <a:spcPts val="565"/>
              </a:spcBef>
            </a:pPr>
            <a:r>
              <a:rPr sz="700" spc="30" dirty="0">
                <a:solidFill>
                  <a:srgbClr val="64A1E8"/>
                </a:solidFill>
                <a:latin typeface="Arial"/>
                <a:cs typeface="Arial"/>
              </a:rPr>
              <a:t>Poor </a:t>
            </a:r>
            <a:r>
              <a:rPr sz="700" spc="25" dirty="0">
                <a:solidFill>
                  <a:srgbClr val="64A1E8"/>
                </a:solidFill>
                <a:latin typeface="Arial"/>
                <a:cs typeface="Arial"/>
              </a:rPr>
              <a:t>or </a:t>
            </a:r>
            <a:r>
              <a:rPr sz="700" spc="15" dirty="0">
                <a:solidFill>
                  <a:srgbClr val="7CAAEB"/>
                </a:solidFill>
                <a:latin typeface="Arial"/>
                <a:cs typeface="Arial"/>
              </a:rPr>
              <a:t>fair</a:t>
            </a:r>
            <a:r>
              <a:rPr sz="700" spc="-20" dirty="0">
                <a:solidFill>
                  <a:srgbClr val="7CAAEB"/>
                </a:solidFill>
                <a:latin typeface="Arial"/>
                <a:cs typeface="Arial"/>
              </a:rPr>
              <a:t> </a:t>
            </a:r>
            <a:r>
              <a:rPr sz="700" spc="20" dirty="0">
                <a:solidFill>
                  <a:srgbClr val="64A1E8"/>
                </a:solidFill>
                <a:latin typeface="Arial"/>
                <a:cs typeface="Arial"/>
              </a:rPr>
              <a:t>health</a:t>
            </a:r>
            <a:endParaRPr sz="700">
              <a:latin typeface="Arial"/>
              <a:cs typeface="Arial"/>
            </a:endParaRPr>
          </a:p>
          <a:p>
            <a:pPr marL="12700">
              <a:lnSpc>
                <a:spcPct val="100000"/>
              </a:lnSpc>
              <a:spcBef>
                <a:spcPts val="500"/>
              </a:spcBef>
            </a:pPr>
            <a:r>
              <a:rPr sz="700" spc="30" dirty="0">
                <a:solidFill>
                  <a:srgbClr val="64A1E8"/>
                </a:solidFill>
                <a:latin typeface="Arial"/>
                <a:cs typeface="Arial"/>
              </a:rPr>
              <a:t>Poor </a:t>
            </a:r>
            <a:r>
              <a:rPr sz="700" spc="25" dirty="0">
                <a:solidFill>
                  <a:srgbClr val="64A1E8"/>
                </a:solidFill>
                <a:latin typeface="Arial"/>
                <a:cs typeface="Arial"/>
              </a:rPr>
              <a:t>physical </a:t>
            </a:r>
            <a:r>
              <a:rPr sz="700" spc="25" dirty="0">
                <a:solidFill>
                  <a:srgbClr val="7CAAEB"/>
                </a:solidFill>
                <a:latin typeface="Arial"/>
                <a:cs typeface="Arial"/>
              </a:rPr>
              <a:t>health</a:t>
            </a:r>
            <a:r>
              <a:rPr sz="700" spc="-25" dirty="0">
                <a:solidFill>
                  <a:srgbClr val="7CAAEB"/>
                </a:solidFill>
                <a:latin typeface="Arial"/>
                <a:cs typeface="Arial"/>
              </a:rPr>
              <a:t> </a:t>
            </a:r>
            <a:r>
              <a:rPr sz="700" spc="25" dirty="0">
                <a:solidFill>
                  <a:srgbClr val="64A1E8"/>
                </a:solidFill>
                <a:latin typeface="Arial"/>
                <a:cs typeface="Arial"/>
              </a:rPr>
              <a:t>days</a:t>
            </a:r>
            <a:endParaRPr sz="700">
              <a:latin typeface="Arial"/>
              <a:cs typeface="Arial"/>
            </a:endParaRPr>
          </a:p>
          <a:p>
            <a:pPr marL="12700" marR="3764915" indent="2540">
              <a:lnSpc>
                <a:spcPct val="160000"/>
              </a:lnSpc>
              <a:spcBef>
                <a:spcPts val="70"/>
              </a:spcBef>
            </a:pPr>
            <a:r>
              <a:rPr sz="700" spc="25" dirty="0">
                <a:solidFill>
                  <a:srgbClr val="64A1E8"/>
                </a:solidFill>
                <a:latin typeface="Arial"/>
                <a:cs typeface="Arial"/>
              </a:rPr>
              <a:t>Poor </a:t>
            </a:r>
            <a:r>
              <a:rPr sz="700" spc="30" dirty="0">
                <a:solidFill>
                  <a:srgbClr val="64A1E8"/>
                </a:solidFill>
                <a:latin typeface="Arial"/>
                <a:cs typeface="Arial"/>
              </a:rPr>
              <a:t>mental </a:t>
            </a:r>
            <a:r>
              <a:rPr sz="700" spc="20" dirty="0">
                <a:solidFill>
                  <a:srgbClr val="64A1E8"/>
                </a:solidFill>
                <a:latin typeface="Arial"/>
                <a:cs typeface="Arial"/>
              </a:rPr>
              <a:t>health</a:t>
            </a:r>
            <a:r>
              <a:rPr sz="700" spc="-30" dirty="0">
                <a:solidFill>
                  <a:srgbClr val="64A1E8"/>
                </a:solidFill>
                <a:latin typeface="Arial"/>
                <a:cs typeface="Arial"/>
              </a:rPr>
              <a:t> </a:t>
            </a:r>
            <a:r>
              <a:rPr sz="700" spc="35" dirty="0">
                <a:solidFill>
                  <a:srgbClr val="64A1E8"/>
                </a:solidFill>
                <a:latin typeface="Arial"/>
                <a:cs typeface="Arial"/>
              </a:rPr>
              <a:t>days  </a:t>
            </a:r>
            <a:r>
              <a:rPr sz="700" spc="40" dirty="0">
                <a:solidFill>
                  <a:srgbClr val="7CAAEB"/>
                </a:solidFill>
                <a:latin typeface="Arial"/>
                <a:cs typeface="Arial"/>
              </a:rPr>
              <a:t>Low</a:t>
            </a:r>
            <a:r>
              <a:rPr sz="700" spc="-85" dirty="0">
                <a:solidFill>
                  <a:srgbClr val="7CAAEB"/>
                </a:solidFill>
                <a:latin typeface="Arial"/>
                <a:cs typeface="Arial"/>
              </a:rPr>
              <a:t> </a:t>
            </a:r>
            <a:r>
              <a:rPr sz="700" spc="25" dirty="0">
                <a:solidFill>
                  <a:srgbClr val="64A1E8"/>
                </a:solidFill>
                <a:latin typeface="Arial"/>
                <a:cs typeface="Arial"/>
              </a:rPr>
              <a:t>birthweight</a:t>
            </a:r>
            <a:endParaRPr sz="700">
              <a:latin typeface="Arial"/>
              <a:cs typeface="Arial"/>
            </a:endParaRPr>
          </a:p>
          <a:p>
            <a:pPr marL="15240">
              <a:lnSpc>
                <a:spcPct val="100000"/>
              </a:lnSpc>
              <a:spcBef>
                <a:spcPts val="385"/>
              </a:spcBef>
              <a:tabLst>
                <a:tab pos="1265555" algn="l"/>
                <a:tab pos="4522470" algn="l"/>
                <a:tab pos="4662170" algn="l"/>
              </a:tabLst>
            </a:pPr>
            <a:r>
              <a:rPr sz="1100" b="1" spc="5" dirty="0">
                <a:solidFill>
                  <a:srgbClr val="444146"/>
                </a:solidFill>
                <a:latin typeface="Arial"/>
                <a:cs typeface="Arial"/>
              </a:rPr>
              <a:t>H</a:t>
            </a:r>
            <a:r>
              <a:rPr sz="1100" b="1" dirty="0">
                <a:solidFill>
                  <a:srgbClr val="444146"/>
                </a:solidFill>
                <a:latin typeface="Arial"/>
                <a:cs typeface="Arial"/>
              </a:rPr>
              <a:t>ealth</a:t>
            </a:r>
            <a:r>
              <a:rPr sz="1100" b="1" spc="45" dirty="0">
                <a:solidFill>
                  <a:srgbClr val="444146"/>
                </a:solidFill>
                <a:latin typeface="Arial"/>
                <a:cs typeface="Arial"/>
              </a:rPr>
              <a:t> </a:t>
            </a:r>
            <a:r>
              <a:rPr sz="1100" b="1" spc="5" dirty="0">
                <a:solidFill>
                  <a:srgbClr val="444146"/>
                </a:solidFill>
                <a:latin typeface="Arial"/>
                <a:cs typeface="Arial"/>
              </a:rPr>
              <a:t>Factors</a:t>
            </a:r>
            <a:r>
              <a:rPr sz="1100" b="1" dirty="0">
                <a:solidFill>
                  <a:srgbClr val="444146"/>
                </a:solidFill>
                <a:latin typeface="Arial"/>
                <a:cs typeface="Arial"/>
              </a:rPr>
              <a:t>	</a:t>
            </a:r>
            <a:r>
              <a:rPr sz="1100" b="1" u="sng" spc="-5" dirty="0">
                <a:solidFill>
                  <a:srgbClr val="444146"/>
                </a:solidFill>
                <a:latin typeface="Arial"/>
                <a:cs typeface="Arial"/>
              </a:rPr>
              <a:t> </a:t>
            </a:r>
            <a:r>
              <a:rPr sz="1100" b="1" u="sng" dirty="0">
                <a:solidFill>
                  <a:srgbClr val="444146"/>
                </a:solidFill>
                <a:latin typeface="Arial"/>
                <a:cs typeface="Arial"/>
              </a:rPr>
              <a:t>	</a:t>
            </a:r>
            <a:r>
              <a:rPr sz="1100" b="1" dirty="0">
                <a:solidFill>
                  <a:srgbClr val="444146"/>
                </a:solidFill>
                <a:latin typeface="Arial"/>
                <a:cs typeface="Arial"/>
              </a:rPr>
              <a:t>	</a:t>
            </a:r>
            <a:r>
              <a:rPr sz="1150" b="1" spc="45" dirty="0">
                <a:solidFill>
                  <a:srgbClr val="444146"/>
                </a:solidFill>
                <a:latin typeface="Times New Roman"/>
                <a:cs typeface="Times New Roman"/>
              </a:rPr>
              <a:t>67</a:t>
            </a:r>
            <a:endParaRPr sz="1150">
              <a:latin typeface="Times New Roman"/>
              <a:cs typeface="Times New Roman"/>
            </a:endParaRPr>
          </a:p>
          <a:p>
            <a:pPr marL="17145">
              <a:lnSpc>
                <a:spcPct val="100000"/>
              </a:lnSpc>
              <a:spcBef>
                <a:spcPts val="315"/>
              </a:spcBef>
              <a:tabLst>
                <a:tab pos="4660900" algn="l"/>
              </a:tabLst>
            </a:pPr>
            <a:r>
              <a:rPr sz="1100" spc="-30" dirty="0">
                <a:solidFill>
                  <a:srgbClr val="4B4D72"/>
                </a:solidFill>
                <a:latin typeface="Arial"/>
                <a:cs typeface="Arial"/>
              </a:rPr>
              <a:t>H</a:t>
            </a:r>
            <a:r>
              <a:rPr sz="1100" spc="60" dirty="0">
                <a:solidFill>
                  <a:srgbClr val="444146"/>
                </a:solidFill>
                <a:latin typeface="Arial"/>
                <a:cs typeface="Arial"/>
              </a:rPr>
              <a:t>ea</a:t>
            </a:r>
            <a:r>
              <a:rPr sz="1100" spc="-60" dirty="0">
                <a:solidFill>
                  <a:srgbClr val="444146"/>
                </a:solidFill>
                <a:latin typeface="Arial"/>
                <a:cs typeface="Arial"/>
              </a:rPr>
              <a:t>l</a:t>
            </a:r>
            <a:r>
              <a:rPr sz="1100" spc="25" dirty="0">
                <a:solidFill>
                  <a:srgbClr val="4B4D72"/>
                </a:solidFill>
                <a:latin typeface="Arial"/>
                <a:cs typeface="Arial"/>
              </a:rPr>
              <a:t>th</a:t>
            </a:r>
            <a:r>
              <a:rPr sz="1100" spc="-20" dirty="0">
                <a:solidFill>
                  <a:srgbClr val="4B4D72"/>
                </a:solidFill>
                <a:latin typeface="Arial"/>
                <a:cs typeface="Arial"/>
              </a:rPr>
              <a:t> </a:t>
            </a:r>
            <a:r>
              <a:rPr sz="1100" spc="5" dirty="0">
                <a:solidFill>
                  <a:srgbClr val="444146"/>
                </a:solidFill>
                <a:latin typeface="Arial"/>
                <a:cs typeface="Arial"/>
              </a:rPr>
              <a:t>Behav</a:t>
            </a:r>
            <a:r>
              <a:rPr sz="1100" spc="5" dirty="0">
                <a:solidFill>
                  <a:srgbClr val="69606D"/>
                </a:solidFill>
                <a:latin typeface="Arial"/>
                <a:cs typeface="Arial"/>
              </a:rPr>
              <a:t>i</a:t>
            </a:r>
            <a:r>
              <a:rPr sz="1100" spc="40" dirty="0">
                <a:solidFill>
                  <a:srgbClr val="444146"/>
                </a:solidFill>
                <a:latin typeface="Arial"/>
                <a:cs typeface="Arial"/>
              </a:rPr>
              <a:t>ors</a:t>
            </a:r>
            <a:r>
              <a:rPr sz="1200" dirty="0">
                <a:solidFill>
                  <a:srgbClr val="444146"/>
                </a:solidFill>
                <a:latin typeface="Times New Roman"/>
                <a:cs typeface="Times New Roman"/>
              </a:rPr>
              <a:t> 	</a:t>
            </a:r>
            <a:r>
              <a:rPr sz="1200" spc="30" dirty="0">
                <a:solidFill>
                  <a:srgbClr val="444146"/>
                </a:solidFill>
                <a:latin typeface="Times New Roman"/>
                <a:cs typeface="Times New Roman"/>
              </a:rPr>
              <a:t>64</a:t>
            </a:r>
            <a:endParaRPr sz="1200">
              <a:latin typeface="Times New Roman"/>
              <a:cs typeface="Times New Roman"/>
            </a:endParaRPr>
          </a:p>
        </p:txBody>
      </p:sp>
      <p:graphicFrame>
        <p:nvGraphicFramePr>
          <p:cNvPr id="62" name="object 62"/>
          <p:cNvGraphicFramePr>
            <a:graphicFrameLocks noGrp="1"/>
          </p:cNvGraphicFramePr>
          <p:nvPr/>
        </p:nvGraphicFramePr>
        <p:xfrm>
          <a:off x="1123575" y="3280585"/>
          <a:ext cx="6557913" cy="1723068"/>
        </p:xfrm>
        <a:graphic>
          <a:graphicData uri="http://schemas.openxmlformats.org/drawingml/2006/table">
            <a:tbl>
              <a:tblPr firstRow="1" bandRow="1">
                <a:tableStyleId>{2D5ABB26-0587-4C30-8999-92F81FD0307C}</a:tableStyleId>
              </a:tblPr>
              <a:tblGrid>
                <a:gridCol w="324224">
                  <a:extLst>
                    <a:ext uri="{9D8B030D-6E8A-4147-A177-3AD203B41FA5}">
                      <a16:colId xmlns:a16="http://schemas.microsoft.com/office/drawing/2014/main" val="20000"/>
                    </a:ext>
                  </a:extLst>
                </a:gridCol>
                <a:gridCol w="963168">
                  <a:extLst>
                    <a:ext uri="{9D8B030D-6E8A-4147-A177-3AD203B41FA5}">
                      <a16:colId xmlns:a16="http://schemas.microsoft.com/office/drawing/2014/main" val="20001"/>
                    </a:ext>
                  </a:extLst>
                </a:gridCol>
                <a:gridCol w="2124588">
                  <a:extLst>
                    <a:ext uri="{9D8B030D-6E8A-4147-A177-3AD203B41FA5}">
                      <a16:colId xmlns:a16="http://schemas.microsoft.com/office/drawing/2014/main" val="20002"/>
                    </a:ext>
                  </a:extLst>
                </a:gridCol>
                <a:gridCol w="817986">
                  <a:extLst>
                    <a:ext uri="{9D8B030D-6E8A-4147-A177-3AD203B41FA5}">
                      <a16:colId xmlns:a16="http://schemas.microsoft.com/office/drawing/2014/main" val="20003"/>
                    </a:ext>
                  </a:extLst>
                </a:gridCol>
                <a:gridCol w="923054">
                  <a:extLst>
                    <a:ext uri="{9D8B030D-6E8A-4147-A177-3AD203B41FA5}">
                      <a16:colId xmlns:a16="http://schemas.microsoft.com/office/drawing/2014/main" val="20004"/>
                    </a:ext>
                  </a:extLst>
                </a:gridCol>
                <a:gridCol w="547139">
                  <a:extLst>
                    <a:ext uri="{9D8B030D-6E8A-4147-A177-3AD203B41FA5}">
                      <a16:colId xmlns:a16="http://schemas.microsoft.com/office/drawing/2014/main" val="20005"/>
                    </a:ext>
                  </a:extLst>
                </a:gridCol>
                <a:gridCol w="423904">
                  <a:extLst>
                    <a:ext uri="{9D8B030D-6E8A-4147-A177-3AD203B41FA5}">
                      <a16:colId xmlns:a16="http://schemas.microsoft.com/office/drawing/2014/main" val="20006"/>
                    </a:ext>
                  </a:extLst>
                </a:gridCol>
                <a:gridCol w="433850">
                  <a:extLst>
                    <a:ext uri="{9D8B030D-6E8A-4147-A177-3AD203B41FA5}">
                      <a16:colId xmlns:a16="http://schemas.microsoft.com/office/drawing/2014/main" val="20007"/>
                    </a:ext>
                  </a:extLst>
                </a:gridCol>
              </a:tblGrid>
              <a:tr h="143962">
                <a:tc>
                  <a:txBody>
                    <a:bodyPr/>
                    <a:lstStyle/>
                    <a:p>
                      <a:pPr marL="74295">
                        <a:lnSpc>
                          <a:spcPts val="880"/>
                        </a:lnSpc>
                      </a:pPr>
                      <a:r>
                        <a:rPr sz="850" b="1" spc="-55" dirty="0">
                          <a:solidFill>
                            <a:srgbClr val="444146"/>
                          </a:solidFill>
                          <a:latin typeface="Courier New"/>
                          <a:cs typeface="Courier New"/>
                        </a:rPr>
                        <a:t>12</a:t>
                      </a:r>
                      <a:endParaRPr sz="850">
                        <a:latin typeface="Courier New"/>
                        <a:cs typeface="Courier New"/>
                      </a:endParaRPr>
                    </a:p>
                  </a:txBody>
                  <a:tcPr marL="0" marR="0" marT="0" marB="0"/>
                </a:tc>
                <a:tc>
                  <a:txBody>
                    <a:bodyPr/>
                    <a:lstStyle/>
                    <a:p>
                      <a:pPr marL="179070">
                        <a:lnSpc>
                          <a:spcPct val="100000"/>
                        </a:lnSpc>
                        <a:spcBef>
                          <a:spcPts val="5"/>
                        </a:spcBef>
                      </a:pPr>
                      <a:r>
                        <a:rPr sz="700" spc="30" dirty="0">
                          <a:solidFill>
                            <a:srgbClr val="64A1E8"/>
                          </a:solidFill>
                          <a:latin typeface="Arial"/>
                          <a:cs typeface="Arial"/>
                        </a:rPr>
                        <a:t>Bucks</a:t>
                      </a:r>
                      <a:r>
                        <a:rPr sz="700" spc="-80" dirty="0">
                          <a:solidFill>
                            <a:srgbClr val="64A1E8"/>
                          </a:solidFill>
                          <a:latin typeface="Arial"/>
                          <a:cs typeface="Arial"/>
                        </a:rPr>
                        <a:t> </a:t>
                      </a:r>
                      <a:r>
                        <a:rPr sz="700" spc="35" dirty="0">
                          <a:solidFill>
                            <a:srgbClr val="7CAAEB"/>
                          </a:solidFill>
                          <a:latin typeface="Arial"/>
                          <a:cs typeface="Arial"/>
                        </a:rPr>
                        <a:t>(BU)</a:t>
                      </a:r>
                      <a:endParaRPr sz="700">
                        <a:latin typeface="Arial"/>
                        <a:cs typeface="Arial"/>
                      </a:endParaRPr>
                    </a:p>
                  </a:txBody>
                  <a:tcPr marL="0" marR="0" marT="635" marB="0">
                    <a:lnB w="7620">
                      <a:solidFill>
                        <a:srgbClr val="CCCCCC"/>
                      </a:solidFill>
                      <a:prstDash val="solid"/>
                    </a:lnB>
                  </a:tcPr>
                </a:tc>
                <a:tc>
                  <a:txBody>
                    <a:bodyPr/>
                    <a:lstStyle/>
                    <a:p>
                      <a:pPr marL="609600">
                        <a:lnSpc>
                          <a:spcPct val="100000"/>
                        </a:lnSpc>
                        <a:spcBef>
                          <a:spcPts val="5"/>
                        </a:spcBef>
                      </a:pPr>
                      <a:r>
                        <a:rPr sz="700" spc="25" dirty="0">
                          <a:solidFill>
                            <a:srgbClr val="64A1E8"/>
                          </a:solidFill>
                          <a:latin typeface="Arial"/>
                          <a:cs typeface="Arial"/>
                        </a:rPr>
                        <a:t>Adult</a:t>
                      </a:r>
                      <a:r>
                        <a:rPr sz="700" spc="-50" dirty="0">
                          <a:solidFill>
                            <a:srgbClr val="64A1E8"/>
                          </a:solidFill>
                          <a:latin typeface="Arial"/>
                          <a:cs typeface="Arial"/>
                        </a:rPr>
                        <a:t> </a:t>
                      </a:r>
                      <a:r>
                        <a:rPr sz="700" spc="30" dirty="0">
                          <a:solidFill>
                            <a:srgbClr val="64A1E8"/>
                          </a:solidFill>
                          <a:latin typeface="Arial"/>
                          <a:cs typeface="Arial"/>
                        </a:rPr>
                        <a:t>smoking</a:t>
                      </a:r>
                      <a:endParaRPr sz="700">
                        <a:latin typeface="Arial"/>
                        <a:cs typeface="Arial"/>
                      </a:endParaRPr>
                    </a:p>
                  </a:txBody>
                  <a:tcPr marL="0" marR="0" marT="635" marB="0"/>
                </a:tc>
                <a:tc>
                  <a:txBody>
                    <a:bodyPr/>
                    <a:lstStyle/>
                    <a:p>
                      <a:pPr marL="133985">
                        <a:lnSpc>
                          <a:spcPct val="100000"/>
                        </a:lnSpc>
                        <a:spcBef>
                          <a:spcPts val="5"/>
                        </a:spcBef>
                      </a:pPr>
                      <a:r>
                        <a:rPr sz="700" spc="20" dirty="0">
                          <a:solidFill>
                            <a:srgbClr val="69606D"/>
                          </a:solidFill>
                          <a:latin typeface="Arial"/>
                          <a:cs typeface="Arial"/>
                        </a:rPr>
                        <a:t>23%</a:t>
                      </a:r>
                      <a:endParaRPr sz="700">
                        <a:latin typeface="Arial"/>
                        <a:cs typeface="Arial"/>
                      </a:endParaRPr>
                    </a:p>
                  </a:txBody>
                  <a:tcPr marL="0" marR="0" marT="635" marB="0"/>
                </a:tc>
                <a:tc>
                  <a:txBody>
                    <a:bodyPr/>
                    <a:lstStyle/>
                    <a:p>
                      <a:pPr marR="149225" algn="r">
                        <a:lnSpc>
                          <a:spcPts val="825"/>
                        </a:lnSpc>
                      </a:pPr>
                      <a:r>
                        <a:rPr sz="700" dirty="0">
                          <a:solidFill>
                            <a:srgbClr val="69606D"/>
                          </a:solidFill>
                          <a:latin typeface="Arial"/>
                          <a:cs typeface="Arial"/>
                        </a:rPr>
                        <a:t>22-25%</a:t>
                      </a:r>
                      <a:endParaRPr sz="700">
                        <a:latin typeface="Arial"/>
                        <a:cs typeface="Arial"/>
                      </a:endParaRPr>
                    </a:p>
                  </a:txBody>
                  <a:tcPr marL="0" marR="0" marT="0" marB="0"/>
                </a:tc>
                <a:tc>
                  <a:txBody>
                    <a:bodyPr/>
                    <a:lstStyle/>
                    <a:p>
                      <a:pPr marL="156845">
                        <a:lnSpc>
                          <a:spcPct val="100000"/>
                        </a:lnSpc>
                        <a:spcBef>
                          <a:spcPts val="5"/>
                        </a:spcBef>
                      </a:pPr>
                      <a:r>
                        <a:rPr sz="700" spc="35" dirty="0">
                          <a:solidFill>
                            <a:srgbClr val="4B4D72"/>
                          </a:solidFill>
                          <a:latin typeface="Arial"/>
                          <a:cs typeface="Arial"/>
                        </a:rPr>
                        <a:t>1</a:t>
                      </a:r>
                      <a:r>
                        <a:rPr sz="700" spc="35" dirty="0">
                          <a:solidFill>
                            <a:srgbClr val="69606D"/>
                          </a:solidFill>
                          <a:latin typeface="Arial"/>
                          <a:cs typeface="Arial"/>
                        </a:rPr>
                        <a:t>4%</a:t>
                      </a:r>
                      <a:endParaRPr sz="700">
                        <a:latin typeface="Arial"/>
                        <a:cs typeface="Arial"/>
                      </a:endParaRPr>
                    </a:p>
                  </a:txBody>
                  <a:tcPr marL="0" marR="0" marT="635" marB="0"/>
                </a:tc>
                <a:tc gridSpan="2">
                  <a:txBody>
                    <a:bodyPr/>
                    <a:lstStyle/>
                    <a:p>
                      <a:pPr marL="196215">
                        <a:lnSpc>
                          <a:spcPct val="100000"/>
                        </a:lnSpc>
                        <a:spcBef>
                          <a:spcPts val="5"/>
                        </a:spcBef>
                      </a:pPr>
                      <a:r>
                        <a:rPr sz="700" spc="45" dirty="0">
                          <a:solidFill>
                            <a:srgbClr val="69606D"/>
                          </a:solidFill>
                          <a:latin typeface="Arial"/>
                          <a:cs typeface="Arial"/>
                        </a:rPr>
                        <a:t>20%</a:t>
                      </a:r>
                      <a:endParaRPr sz="700">
                        <a:latin typeface="Arial"/>
                        <a:cs typeface="Arial"/>
                      </a:endParaRPr>
                    </a:p>
                  </a:txBody>
                  <a:tcPr marL="0" marR="0" marT="635" marB="0"/>
                </a:tc>
                <a:tc hMerge="1">
                  <a:txBody>
                    <a:bodyPr/>
                    <a:lstStyle/>
                    <a:p>
                      <a:endParaRPr/>
                    </a:p>
                  </a:txBody>
                  <a:tcPr marL="0" marR="0" marT="0" marB="0"/>
                </a:tc>
                <a:extLst>
                  <a:ext uri="{0D108BD9-81ED-4DB2-BD59-A6C34878D82A}">
                    <a16:rowId xmlns:a16="http://schemas.microsoft.com/office/drawing/2014/main" val="10000"/>
                  </a:ext>
                </a:extLst>
              </a:tr>
              <a:tr h="181114">
                <a:tc gridSpan="3">
                  <a:txBody>
                    <a:bodyPr/>
                    <a:lstStyle/>
                    <a:p>
                      <a:pPr marL="74295">
                        <a:lnSpc>
                          <a:spcPct val="100000"/>
                        </a:lnSpc>
                        <a:spcBef>
                          <a:spcPts val="65"/>
                        </a:spcBef>
                        <a:tabLst>
                          <a:tab pos="503555" algn="l"/>
                          <a:tab pos="1896745" algn="l"/>
                        </a:tabLst>
                      </a:pPr>
                      <a:r>
                        <a:rPr sz="850" b="1" spc="-65" dirty="0">
                          <a:solidFill>
                            <a:srgbClr val="444146"/>
                          </a:solidFill>
                          <a:latin typeface="Courier New"/>
                          <a:cs typeface="Courier New"/>
                        </a:rPr>
                        <a:t>13	</a:t>
                      </a:r>
                      <a:r>
                        <a:rPr sz="700" spc="30" dirty="0">
                          <a:solidFill>
                            <a:srgbClr val="64A1E8"/>
                          </a:solidFill>
                          <a:latin typeface="Arial"/>
                          <a:cs typeface="Arial"/>
                        </a:rPr>
                        <a:t>Bedford</a:t>
                      </a:r>
                      <a:r>
                        <a:rPr sz="700" spc="-5" dirty="0">
                          <a:solidFill>
                            <a:srgbClr val="64A1E8"/>
                          </a:solidFill>
                          <a:latin typeface="Arial"/>
                          <a:cs typeface="Arial"/>
                        </a:rPr>
                        <a:t> </a:t>
                      </a:r>
                      <a:r>
                        <a:rPr sz="700" spc="20" dirty="0">
                          <a:solidFill>
                            <a:srgbClr val="64A1E8"/>
                          </a:solidFill>
                          <a:latin typeface="Arial"/>
                          <a:cs typeface="Arial"/>
                        </a:rPr>
                        <a:t>(BO)	</a:t>
                      </a:r>
                      <a:r>
                        <a:rPr sz="1050" spc="37" baseline="-27777" dirty="0">
                          <a:solidFill>
                            <a:srgbClr val="64A1E8"/>
                          </a:solidFill>
                          <a:latin typeface="Arial"/>
                          <a:cs typeface="Arial"/>
                        </a:rPr>
                        <a:t>Adult</a:t>
                      </a:r>
                      <a:r>
                        <a:rPr sz="1050" spc="-89" baseline="-27777" dirty="0">
                          <a:solidFill>
                            <a:srgbClr val="64A1E8"/>
                          </a:solidFill>
                          <a:latin typeface="Arial"/>
                          <a:cs typeface="Arial"/>
                        </a:rPr>
                        <a:t> </a:t>
                      </a:r>
                      <a:r>
                        <a:rPr sz="1050" spc="30" baseline="-27777" dirty="0">
                          <a:solidFill>
                            <a:srgbClr val="64A1E8"/>
                          </a:solidFill>
                          <a:latin typeface="Arial"/>
                          <a:cs typeface="Arial"/>
                        </a:rPr>
                        <a:t>obesity</a:t>
                      </a:r>
                      <a:endParaRPr sz="1050" baseline="-27777">
                        <a:latin typeface="Arial"/>
                        <a:cs typeface="Arial"/>
                      </a:endParaRPr>
                    </a:p>
                  </a:txBody>
                  <a:tcPr marL="0" marR="0" marT="8255" marB="0"/>
                </a:tc>
                <a:tc hMerge="1">
                  <a:txBody>
                    <a:bodyPr/>
                    <a:lstStyle/>
                    <a:p>
                      <a:endParaRPr/>
                    </a:p>
                  </a:txBody>
                  <a:tcPr marL="0" marR="0" marT="0" marB="0"/>
                </a:tc>
                <a:tc hMerge="1">
                  <a:txBody>
                    <a:bodyPr/>
                    <a:lstStyle/>
                    <a:p>
                      <a:endParaRPr/>
                    </a:p>
                  </a:txBody>
                  <a:tcPr marL="0" marR="0" marT="0" marB="0"/>
                </a:tc>
                <a:tc>
                  <a:txBody>
                    <a:bodyPr/>
                    <a:lstStyle/>
                    <a:p>
                      <a:pPr marL="132715">
                        <a:lnSpc>
                          <a:spcPct val="100000"/>
                        </a:lnSpc>
                        <a:spcBef>
                          <a:spcPts val="575"/>
                        </a:spcBef>
                      </a:pPr>
                      <a:r>
                        <a:rPr sz="700" spc="45" dirty="0">
                          <a:solidFill>
                            <a:srgbClr val="69606D"/>
                          </a:solidFill>
                          <a:latin typeface="Arial"/>
                          <a:cs typeface="Arial"/>
                        </a:rPr>
                        <a:t>30%</a:t>
                      </a:r>
                      <a:endParaRPr sz="700">
                        <a:latin typeface="Arial"/>
                        <a:cs typeface="Arial"/>
                      </a:endParaRPr>
                    </a:p>
                  </a:txBody>
                  <a:tcPr marL="0" marR="0" marT="73025" marB="0"/>
                </a:tc>
                <a:tc>
                  <a:txBody>
                    <a:bodyPr/>
                    <a:lstStyle/>
                    <a:p>
                      <a:pPr marR="149860" algn="r">
                        <a:lnSpc>
                          <a:spcPct val="100000"/>
                        </a:lnSpc>
                        <a:spcBef>
                          <a:spcPts val="550"/>
                        </a:spcBef>
                      </a:pPr>
                      <a:r>
                        <a:rPr sz="700" spc="30" dirty="0">
                          <a:solidFill>
                            <a:srgbClr val="69606D"/>
                          </a:solidFill>
                          <a:latin typeface="Arial"/>
                          <a:cs typeface="Arial"/>
                        </a:rPr>
                        <a:t>2</a:t>
                      </a:r>
                      <a:r>
                        <a:rPr sz="700" dirty="0">
                          <a:solidFill>
                            <a:srgbClr val="69606D"/>
                          </a:solidFill>
                          <a:latin typeface="Arial"/>
                          <a:cs typeface="Arial"/>
                        </a:rPr>
                        <a:t>9-</a:t>
                      </a:r>
                      <a:r>
                        <a:rPr sz="700" spc="-25" dirty="0">
                          <a:solidFill>
                            <a:srgbClr val="69606D"/>
                          </a:solidFill>
                          <a:latin typeface="Arial"/>
                          <a:cs typeface="Arial"/>
                        </a:rPr>
                        <a:t>3</a:t>
                      </a:r>
                      <a:r>
                        <a:rPr sz="700" spc="15" dirty="0">
                          <a:solidFill>
                            <a:srgbClr val="754B50"/>
                          </a:solidFill>
                          <a:latin typeface="Arial"/>
                          <a:cs typeface="Arial"/>
                        </a:rPr>
                        <a:t>1</a:t>
                      </a:r>
                      <a:r>
                        <a:rPr sz="700" dirty="0">
                          <a:solidFill>
                            <a:srgbClr val="69606D"/>
                          </a:solidFill>
                          <a:latin typeface="Arial"/>
                          <a:cs typeface="Arial"/>
                        </a:rPr>
                        <a:t>%</a:t>
                      </a:r>
                      <a:endParaRPr sz="700">
                        <a:latin typeface="Arial"/>
                        <a:cs typeface="Arial"/>
                      </a:endParaRPr>
                    </a:p>
                  </a:txBody>
                  <a:tcPr marL="0" marR="0" marT="69850" marB="0"/>
                </a:tc>
                <a:tc>
                  <a:txBody>
                    <a:bodyPr/>
                    <a:lstStyle/>
                    <a:p>
                      <a:pPr marL="158115">
                        <a:lnSpc>
                          <a:spcPct val="100000"/>
                        </a:lnSpc>
                        <a:spcBef>
                          <a:spcPts val="575"/>
                        </a:spcBef>
                      </a:pPr>
                      <a:r>
                        <a:rPr sz="700" spc="35" dirty="0">
                          <a:solidFill>
                            <a:srgbClr val="69606D"/>
                          </a:solidFill>
                          <a:latin typeface="Arial"/>
                          <a:cs typeface="Arial"/>
                        </a:rPr>
                        <a:t>25%</a:t>
                      </a:r>
                      <a:endParaRPr sz="700">
                        <a:latin typeface="Arial"/>
                        <a:cs typeface="Arial"/>
                      </a:endParaRPr>
                    </a:p>
                  </a:txBody>
                  <a:tcPr marL="0" marR="0" marT="73025" marB="0"/>
                </a:tc>
                <a:tc>
                  <a:txBody>
                    <a:bodyPr/>
                    <a:lstStyle/>
                    <a:p>
                      <a:pPr marL="196215">
                        <a:lnSpc>
                          <a:spcPct val="100000"/>
                        </a:lnSpc>
                        <a:spcBef>
                          <a:spcPts val="575"/>
                        </a:spcBef>
                      </a:pPr>
                      <a:r>
                        <a:rPr sz="700" spc="45" dirty="0">
                          <a:solidFill>
                            <a:srgbClr val="69606D"/>
                          </a:solidFill>
                          <a:latin typeface="Arial"/>
                          <a:cs typeface="Arial"/>
                        </a:rPr>
                        <a:t>29%</a:t>
                      </a:r>
                      <a:endParaRPr sz="700">
                        <a:latin typeface="Arial"/>
                        <a:cs typeface="Arial"/>
                      </a:endParaRPr>
                    </a:p>
                  </a:txBody>
                  <a:tcPr marL="0" marR="0" marT="73025" marB="0"/>
                </a:tc>
                <a:tc>
                  <a:txBody>
                    <a:bodyPr/>
                    <a:lstStyle/>
                    <a:p>
                      <a:endParaRPr sz="700">
                        <a:latin typeface="Arial"/>
                        <a:cs typeface="Arial"/>
                      </a:endParaRPr>
                    </a:p>
                  </a:txBody>
                  <a:tcPr marL="0" marR="0" marT="0" marB="0"/>
                </a:tc>
                <a:extLst>
                  <a:ext uri="{0D108BD9-81ED-4DB2-BD59-A6C34878D82A}">
                    <a16:rowId xmlns:a16="http://schemas.microsoft.com/office/drawing/2014/main" val="10001"/>
                  </a:ext>
                </a:extLst>
              </a:tr>
              <a:tr h="375831">
                <a:tc gridSpan="2">
                  <a:txBody>
                    <a:bodyPr/>
                    <a:lstStyle/>
                    <a:p>
                      <a:pPr marL="503555" indent="-429259">
                        <a:lnSpc>
                          <a:spcPct val="100000"/>
                        </a:lnSpc>
                        <a:spcBef>
                          <a:spcPts val="130"/>
                        </a:spcBef>
                        <a:buClr>
                          <a:srgbClr val="444146"/>
                        </a:buClr>
                        <a:buSzPct val="121428"/>
                        <a:buFont typeface="Courier New"/>
                        <a:buAutoNum type="arabicPlain" startAt="14"/>
                        <a:tabLst>
                          <a:tab pos="503555" algn="l"/>
                          <a:tab pos="504190" algn="l"/>
                        </a:tabLst>
                      </a:pPr>
                      <a:r>
                        <a:rPr sz="700" spc="25" dirty="0">
                          <a:solidFill>
                            <a:srgbClr val="64A1E8"/>
                          </a:solidFill>
                          <a:latin typeface="Arial"/>
                          <a:cs typeface="Arial"/>
                        </a:rPr>
                        <a:t>Bradford</a:t>
                      </a:r>
                      <a:r>
                        <a:rPr sz="700" spc="-70" dirty="0">
                          <a:solidFill>
                            <a:srgbClr val="64A1E8"/>
                          </a:solidFill>
                          <a:latin typeface="Arial"/>
                          <a:cs typeface="Arial"/>
                        </a:rPr>
                        <a:t> </a:t>
                      </a:r>
                      <a:r>
                        <a:rPr sz="700" spc="30" dirty="0">
                          <a:solidFill>
                            <a:srgbClr val="7CAAEB"/>
                          </a:solidFill>
                          <a:latin typeface="Arial"/>
                          <a:cs typeface="Arial"/>
                        </a:rPr>
                        <a:t>(BF)</a:t>
                      </a:r>
                      <a:endParaRPr sz="700">
                        <a:latin typeface="Arial"/>
                        <a:cs typeface="Arial"/>
                      </a:endParaRPr>
                    </a:p>
                    <a:p>
                      <a:pPr marL="499109" indent="-424815">
                        <a:lnSpc>
                          <a:spcPct val="100000"/>
                        </a:lnSpc>
                        <a:spcBef>
                          <a:spcPts val="320"/>
                        </a:spcBef>
                        <a:buClr>
                          <a:srgbClr val="444146"/>
                        </a:buClr>
                        <a:buSzPct val="121428"/>
                        <a:buFont typeface="Courier New"/>
                        <a:buAutoNum type="arabicPlain" startAt="14"/>
                        <a:tabLst>
                          <a:tab pos="499109" algn="l"/>
                          <a:tab pos="499745" algn="l"/>
                        </a:tabLst>
                      </a:pPr>
                      <a:r>
                        <a:rPr sz="700" spc="35" dirty="0">
                          <a:solidFill>
                            <a:srgbClr val="64A1E8"/>
                          </a:solidFill>
                          <a:latin typeface="Arial"/>
                          <a:cs typeface="Arial"/>
                        </a:rPr>
                        <a:t>Cameron</a:t>
                      </a:r>
                      <a:r>
                        <a:rPr sz="700" spc="-45" dirty="0">
                          <a:solidFill>
                            <a:srgbClr val="64A1E8"/>
                          </a:solidFill>
                          <a:latin typeface="Arial"/>
                          <a:cs typeface="Arial"/>
                        </a:rPr>
                        <a:t> </a:t>
                      </a:r>
                      <a:r>
                        <a:rPr sz="700" spc="30" dirty="0">
                          <a:solidFill>
                            <a:srgbClr val="7CAAEB"/>
                          </a:solidFill>
                          <a:latin typeface="Arial"/>
                          <a:cs typeface="Arial"/>
                        </a:rPr>
                        <a:t>{CM)</a:t>
                      </a:r>
                      <a:endParaRPr sz="700">
                        <a:latin typeface="Arial"/>
                        <a:cs typeface="Arial"/>
                      </a:endParaRPr>
                    </a:p>
                  </a:txBody>
                  <a:tcPr marL="0" marR="0" marT="16510" marB="0"/>
                </a:tc>
                <a:tc hMerge="1">
                  <a:txBody>
                    <a:bodyPr/>
                    <a:lstStyle/>
                    <a:p>
                      <a:endParaRPr/>
                    </a:p>
                  </a:txBody>
                  <a:tcPr marL="0" marR="0" marT="0" marB="0"/>
                </a:tc>
                <a:tc gridSpan="6">
                  <a:txBody>
                    <a:bodyPr/>
                    <a:lstStyle/>
                    <a:p>
                      <a:pPr>
                        <a:lnSpc>
                          <a:spcPct val="100000"/>
                        </a:lnSpc>
                        <a:spcBef>
                          <a:spcPts val="45"/>
                        </a:spcBef>
                      </a:pPr>
                      <a:endParaRPr sz="750">
                        <a:latin typeface="Times New Roman"/>
                        <a:cs typeface="Times New Roman"/>
                      </a:endParaRPr>
                    </a:p>
                    <a:p>
                      <a:pPr marL="608330">
                        <a:lnSpc>
                          <a:spcPts val="795"/>
                        </a:lnSpc>
                        <a:tabLst>
                          <a:tab pos="2258060" algn="l"/>
                          <a:tab pos="4022090" algn="l"/>
                          <a:tab pos="4613275" algn="l"/>
                        </a:tabLst>
                      </a:pPr>
                      <a:r>
                        <a:rPr sz="700" dirty="0">
                          <a:solidFill>
                            <a:srgbClr val="64A1E8"/>
                          </a:solidFill>
                          <a:latin typeface="Arial"/>
                          <a:cs typeface="Arial"/>
                        </a:rPr>
                        <a:t>Food</a:t>
                      </a:r>
                      <a:r>
                        <a:rPr sz="700" spc="-45" dirty="0">
                          <a:solidFill>
                            <a:srgbClr val="64A1E8"/>
                          </a:solidFill>
                          <a:latin typeface="Arial"/>
                          <a:cs typeface="Arial"/>
                        </a:rPr>
                        <a:t> </a:t>
                      </a:r>
                      <a:r>
                        <a:rPr sz="700" dirty="0">
                          <a:solidFill>
                            <a:srgbClr val="64A1E8"/>
                          </a:solidFill>
                          <a:latin typeface="Arial"/>
                          <a:cs typeface="Arial"/>
                        </a:rPr>
                        <a:t>environment</a:t>
                      </a:r>
                      <a:r>
                        <a:rPr sz="700" spc="65" dirty="0">
                          <a:solidFill>
                            <a:srgbClr val="64A1E8"/>
                          </a:solidFill>
                          <a:latin typeface="Arial"/>
                          <a:cs typeface="Arial"/>
                        </a:rPr>
                        <a:t> </a:t>
                      </a:r>
                      <a:r>
                        <a:rPr sz="700" dirty="0">
                          <a:solidFill>
                            <a:srgbClr val="64A1E8"/>
                          </a:solidFill>
                          <a:latin typeface="Arial"/>
                          <a:cs typeface="Arial"/>
                        </a:rPr>
                        <a:t>index	</a:t>
                      </a:r>
                      <a:r>
                        <a:rPr sz="700" spc="-10" dirty="0">
                          <a:solidFill>
                            <a:srgbClr val="69606D"/>
                          </a:solidFill>
                          <a:latin typeface="Arial"/>
                          <a:cs typeface="Arial"/>
                        </a:rPr>
                        <a:t>6</a:t>
                      </a:r>
                      <a:r>
                        <a:rPr sz="700" spc="10" dirty="0">
                          <a:solidFill>
                            <a:srgbClr val="8C8E9A"/>
                          </a:solidFill>
                          <a:latin typeface="Arial"/>
                          <a:cs typeface="Arial"/>
                        </a:rPr>
                        <a:t>.</a:t>
                      </a:r>
                      <a:r>
                        <a:rPr sz="700" dirty="0">
                          <a:solidFill>
                            <a:srgbClr val="69606D"/>
                          </a:solidFill>
                          <a:latin typeface="Arial"/>
                          <a:cs typeface="Arial"/>
                        </a:rPr>
                        <a:t>3	8-4	</a:t>
                      </a:r>
                      <a:r>
                        <a:rPr sz="1050" spc="60" baseline="3968" dirty="0">
                          <a:solidFill>
                            <a:srgbClr val="69606D"/>
                          </a:solidFill>
                          <a:latin typeface="Arial"/>
                          <a:cs typeface="Arial"/>
                        </a:rPr>
                        <a:t>7</a:t>
                      </a:r>
                      <a:r>
                        <a:rPr sz="1050" baseline="3968" dirty="0">
                          <a:solidFill>
                            <a:srgbClr val="8C8E9A"/>
                          </a:solidFill>
                          <a:latin typeface="Arial"/>
                          <a:cs typeface="Arial"/>
                        </a:rPr>
                        <a:t>_</a:t>
                      </a:r>
                      <a:r>
                        <a:rPr sz="1050" spc="-225" baseline="3968" dirty="0">
                          <a:solidFill>
                            <a:srgbClr val="8C8E9A"/>
                          </a:solidFill>
                          <a:latin typeface="Arial"/>
                          <a:cs typeface="Arial"/>
                        </a:rPr>
                        <a:t> </a:t>
                      </a:r>
                      <a:r>
                        <a:rPr sz="1050" baseline="3968" dirty="0">
                          <a:solidFill>
                            <a:srgbClr val="564D59"/>
                          </a:solidFill>
                          <a:latin typeface="Arial"/>
                          <a:cs typeface="Arial"/>
                        </a:rPr>
                        <a:t>7</a:t>
                      </a:r>
                      <a:endParaRPr sz="1050" baseline="3968">
                        <a:latin typeface="Arial"/>
                        <a:cs typeface="Arial"/>
                      </a:endParaRPr>
                    </a:p>
                    <a:p>
                      <a:pPr marR="24130" algn="r">
                        <a:lnSpc>
                          <a:spcPts val="675"/>
                        </a:lnSpc>
                      </a:pPr>
                      <a:r>
                        <a:rPr sz="600" dirty="0">
                          <a:solidFill>
                            <a:srgbClr val="CCCDCC"/>
                          </a:solidFill>
                          <a:latin typeface="Arial"/>
                          <a:cs typeface="Arial"/>
                        </a:rPr>
                        <a:t>+</a:t>
                      </a:r>
                      <a:endParaRPr sz="600">
                        <a:latin typeface="Arial"/>
                        <a:cs typeface="Arial"/>
                      </a:endParaRPr>
                    </a:p>
                  </a:txBody>
                  <a:tcPr marL="0" marR="0" marT="5715"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46138">
                <a:tc>
                  <a:txBody>
                    <a:bodyPr/>
                    <a:lstStyle/>
                    <a:p>
                      <a:pPr marL="74295">
                        <a:lnSpc>
                          <a:spcPts val="880"/>
                        </a:lnSpc>
                      </a:pPr>
                      <a:r>
                        <a:rPr sz="850" b="1" spc="-70" dirty="0">
                          <a:solidFill>
                            <a:srgbClr val="444146"/>
                          </a:solidFill>
                          <a:latin typeface="Courier New"/>
                          <a:cs typeface="Courier New"/>
                        </a:rPr>
                        <a:t>16</a:t>
                      </a:r>
                      <a:endParaRPr sz="850">
                        <a:latin typeface="Courier New"/>
                        <a:cs typeface="Courier New"/>
                      </a:endParaRPr>
                    </a:p>
                  </a:txBody>
                  <a:tcPr marL="0" marR="0" marT="0" marB="0"/>
                </a:tc>
                <a:tc>
                  <a:txBody>
                    <a:bodyPr/>
                    <a:lstStyle/>
                    <a:p>
                      <a:pPr marL="177165">
                        <a:lnSpc>
                          <a:spcPct val="100000"/>
                        </a:lnSpc>
                        <a:spcBef>
                          <a:spcPts val="5"/>
                        </a:spcBef>
                      </a:pPr>
                      <a:r>
                        <a:rPr sz="700" u="sng" spc="30" dirty="0">
                          <a:solidFill>
                            <a:srgbClr val="7CAAEB"/>
                          </a:solidFill>
                          <a:latin typeface="Arial"/>
                          <a:cs typeface="Arial"/>
                        </a:rPr>
                        <a:t>Tioga</a:t>
                      </a:r>
                      <a:r>
                        <a:rPr sz="700" u="sng" spc="-40" dirty="0">
                          <a:solidFill>
                            <a:srgbClr val="7CAAEB"/>
                          </a:solidFill>
                          <a:latin typeface="Arial"/>
                          <a:cs typeface="Arial"/>
                        </a:rPr>
                        <a:t> </a:t>
                      </a:r>
                      <a:r>
                        <a:rPr sz="700" u="sng" spc="30" dirty="0">
                          <a:solidFill>
                            <a:srgbClr val="64A1E8"/>
                          </a:solidFill>
                          <a:latin typeface="Arial"/>
                          <a:cs typeface="Arial"/>
                        </a:rPr>
                        <a:t>{Tl)</a:t>
                      </a:r>
                      <a:endParaRPr sz="700">
                        <a:latin typeface="Arial"/>
                        <a:cs typeface="Arial"/>
                      </a:endParaRPr>
                    </a:p>
                  </a:txBody>
                  <a:tcPr marL="0" marR="0" marT="635" marB="0"/>
                </a:tc>
                <a:tc>
                  <a:txBody>
                    <a:bodyPr/>
                    <a:lstStyle/>
                    <a:p>
                      <a:pPr marL="608330">
                        <a:lnSpc>
                          <a:spcPts val="465"/>
                        </a:lnSpc>
                      </a:pPr>
                      <a:r>
                        <a:rPr sz="700" spc="30" dirty="0">
                          <a:solidFill>
                            <a:srgbClr val="64A1E8"/>
                          </a:solidFill>
                          <a:latin typeface="Arial"/>
                          <a:cs typeface="Arial"/>
                        </a:rPr>
                        <a:t>Physical</a:t>
                      </a:r>
                      <a:r>
                        <a:rPr sz="700" spc="-75" dirty="0">
                          <a:solidFill>
                            <a:srgbClr val="64A1E8"/>
                          </a:solidFill>
                          <a:latin typeface="Arial"/>
                          <a:cs typeface="Arial"/>
                        </a:rPr>
                        <a:t> </a:t>
                      </a:r>
                      <a:r>
                        <a:rPr sz="700" spc="20" dirty="0">
                          <a:solidFill>
                            <a:srgbClr val="7CAAEB"/>
                          </a:solidFill>
                          <a:latin typeface="Arial"/>
                          <a:cs typeface="Arial"/>
                        </a:rPr>
                        <a:t>inactivity</a:t>
                      </a:r>
                      <a:endParaRPr sz="700">
                        <a:latin typeface="Arial"/>
                        <a:cs typeface="Arial"/>
                      </a:endParaRPr>
                    </a:p>
                  </a:txBody>
                  <a:tcPr marL="0" marR="0" marT="0" marB="0"/>
                </a:tc>
                <a:tc>
                  <a:txBody>
                    <a:bodyPr/>
                    <a:lstStyle/>
                    <a:p>
                      <a:pPr marL="133985">
                        <a:lnSpc>
                          <a:spcPts val="465"/>
                        </a:lnSpc>
                      </a:pPr>
                      <a:r>
                        <a:rPr sz="700" spc="15" dirty="0">
                          <a:solidFill>
                            <a:srgbClr val="69606D"/>
                          </a:solidFill>
                          <a:latin typeface="Arial"/>
                          <a:cs typeface="Arial"/>
                        </a:rPr>
                        <a:t>27%</a:t>
                      </a:r>
                      <a:endParaRPr sz="700">
                        <a:latin typeface="Arial"/>
                        <a:cs typeface="Arial"/>
                      </a:endParaRPr>
                    </a:p>
                  </a:txBody>
                  <a:tcPr marL="0" marR="0" marT="0" marB="0"/>
                </a:tc>
                <a:tc>
                  <a:txBody>
                    <a:bodyPr/>
                    <a:lstStyle/>
                    <a:p>
                      <a:pPr marR="149225" algn="r">
                        <a:lnSpc>
                          <a:spcPts val="465"/>
                        </a:lnSpc>
                      </a:pPr>
                      <a:r>
                        <a:rPr sz="700" dirty="0">
                          <a:solidFill>
                            <a:srgbClr val="69606D"/>
                          </a:solidFill>
                          <a:latin typeface="Arial"/>
                          <a:cs typeface="Arial"/>
                        </a:rPr>
                        <a:t>26-28%</a:t>
                      </a:r>
                      <a:endParaRPr sz="700">
                        <a:latin typeface="Arial"/>
                        <a:cs typeface="Arial"/>
                      </a:endParaRPr>
                    </a:p>
                  </a:txBody>
                  <a:tcPr marL="0" marR="0" marT="0" marB="0"/>
                </a:tc>
                <a:tc>
                  <a:txBody>
                    <a:bodyPr/>
                    <a:lstStyle/>
                    <a:p>
                      <a:pPr marL="158115">
                        <a:lnSpc>
                          <a:spcPts val="465"/>
                        </a:lnSpc>
                      </a:pPr>
                      <a:r>
                        <a:rPr sz="700" spc="35" dirty="0">
                          <a:solidFill>
                            <a:srgbClr val="69606D"/>
                          </a:solidFill>
                          <a:latin typeface="Arial"/>
                          <a:cs typeface="Arial"/>
                        </a:rPr>
                        <a:t>20%</a:t>
                      </a:r>
                      <a:endParaRPr sz="700">
                        <a:latin typeface="Arial"/>
                        <a:cs typeface="Arial"/>
                      </a:endParaRPr>
                    </a:p>
                  </a:txBody>
                  <a:tcPr marL="0" marR="0" marT="0" marB="0"/>
                </a:tc>
                <a:tc gridSpan="2">
                  <a:txBody>
                    <a:bodyPr/>
                    <a:lstStyle/>
                    <a:p>
                      <a:pPr marL="196215">
                        <a:lnSpc>
                          <a:spcPts val="465"/>
                        </a:lnSpc>
                      </a:pPr>
                      <a:r>
                        <a:rPr sz="700" spc="45" dirty="0">
                          <a:solidFill>
                            <a:srgbClr val="69606D"/>
                          </a:solidFill>
                          <a:latin typeface="Arial"/>
                          <a:cs typeface="Arial"/>
                        </a:rPr>
                        <a:t>24%</a:t>
                      </a:r>
                      <a:endParaRPr sz="700">
                        <a:latin typeface="Arial"/>
                        <a:cs typeface="Arial"/>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177622">
                <a:tc>
                  <a:txBody>
                    <a:bodyPr/>
                    <a:lstStyle/>
                    <a:p>
                      <a:pPr marL="71120">
                        <a:lnSpc>
                          <a:spcPct val="100000"/>
                        </a:lnSpc>
                        <a:spcBef>
                          <a:spcPts val="100"/>
                        </a:spcBef>
                      </a:pPr>
                      <a:r>
                        <a:rPr sz="800" spc="45" dirty="0">
                          <a:solidFill>
                            <a:srgbClr val="444146"/>
                          </a:solidFill>
                          <a:latin typeface="Times New Roman"/>
                          <a:cs typeface="Times New Roman"/>
                        </a:rPr>
                        <a:t>17</a:t>
                      </a:r>
                      <a:endParaRPr sz="800">
                        <a:latin typeface="Times New Roman"/>
                        <a:cs typeface="Times New Roman"/>
                      </a:endParaRPr>
                    </a:p>
                  </a:txBody>
                  <a:tcPr marL="0" marR="0" marT="12700" marB="0"/>
                </a:tc>
                <a:tc>
                  <a:txBody>
                    <a:bodyPr/>
                    <a:lstStyle/>
                    <a:p>
                      <a:pPr marL="176530">
                        <a:lnSpc>
                          <a:spcPct val="100000"/>
                        </a:lnSpc>
                        <a:spcBef>
                          <a:spcPts val="125"/>
                        </a:spcBef>
                      </a:pPr>
                      <a:r>
                        <a:rPr sz="700" spc="30" dirty="0">
                          <a:solidFill>
                            <a:srgbClr val="64A1E8"/>
                          </a:solidFill>
                          <a:latin typeface="Arial"/>
                          <a:cs typeface="Arial"/>
                        </a:rPr>
                        <a:t>Adams</a:t>
                      </a:r>
                      <a:r>
                        <a:rPr sz="700" spc="-35" dirty="0">
                          <a:solidFill>
                            <a:srgbClr val="64A1E8"/>
                          </a:solidFill>
                          <a:latin typeface="Arial"/>
                          <a:cs typeface="Arial"/>
                        </a:rPr>
                        <a:t> </a:t>
                      </a:r>
                      <a:r>
                        <a:rPr sz="800" spc="-55" dirty="0">
                          <a:solidFill>
                            <a:srgbClr val="64A1E8"/>
                          </a:solidFill>
                          <a:latin typeface="Times New Roman"/>
                          <a:cs typeface="Times New Roman"/>
                        </a:rPr>
                        <a:t>(ADJ</a:t>
                      </a:r>
                      <a:endParaRPr sz="800">
                        <a:latin typeface="Times New Roman"/>
                        <a:cs typeface="Times New Roman"/>
                      </a:endParaRPr>
                    </a:p>
                  </a:txBody>
                  <a:tcPr marL="0" marR="0" marT="15875" marB="0">
                    <a:lnB w="7619">
                      <a:solidFill>
                        <a:srgbClr val="CCCCCC"/>
                      </a:solidFill>
                      <a:prstDash val="solid"/>
                    </a:lnB>
                  </a:tcPr>
                </a:tc>
                <a:tc>
                  <a:txBody>
                    <a:bodyPr/>
                    <a:lstStyle/>
                    <a:p>
                      <a:pPr marL="609600">
                        <a:lnSpc>
                          <a:spcPct val="100000"/>
                        </a:lnSpc>
                        <a:spcBef>
                          <a:spcPts val="150"/>
                        </a:spcBef>
                      </a:pPr>
                      <a:r>
                        <a:rPr sz="700" spc="30" dirty="0">
                          <a:solidFill>
                            <a:srgbClr val="64A1E8"/>
                          </a:solidFill>
                          <a:latin typeface="Arial"/>
                          <a:cs typeface="Arial"/>
                        </a:rPr>
                        <a:t>Access </a:t>
                      </a:r>
                      <a:r>
                        <a:rPr sz="700" spc="20" dirty="0">
                          <a:solidFill>
                            <a:srgbClr val="64A1E8"/>
                          </a:solidFill>
                          <a:latin typeface="Arial"/>
                          <a:cs typeface="Arial"/>
                        </a:rPr>
                        <a:t>to </a:t>
                      </a:r>
                      <a:r>
                        <a:rPr sz="700" spc="25" dirty="0">
                          <a:solidFill>
                            <a:srgbClr val="64A1E8"/>
                          </a:solidFill>
                          <a:latin typeface="Arial"/>
                          <a:cs typeface="Arial"/>
                        </a:rPr>
                        <a:t>exercise</a:t>
                      </a:r>
                      <a:r>
                        <a:rPr sz="700" dirty="0">
                          <a:solidFill>
                            <a:srgbClr val="64A1E8"/>
                          </a:solidFill>
                          <a:latin typeface="Arial"/>
                          <a:cs typeface="Arial"/>
                        </a:rPr>
                        <a:t> </a:t>
                      </a:r>
                      <a:r>
                        <a:rPr sz="700" spc="20" dirty="0">
                          <a:solidFill>
                            <a:srgbClr val="64A1E8"/>
                          </a:solidFill>
                          <a:latin typeface="Arial"/>
                          <a:cs typeface="Arial"/>
                        </a:rPr>
                        <a:t>opportunities</a:t>
                      </a:r>
                      <a:endParaRPr sz="700">
                        <a:latin typeface="Arial"/>
                        <a:cs typeface="Arial"/>
                      </a:endParaRPr>
                    </a:p>
                  </a:txBody>
                  <a:tcPr marL="0" marR="0" marT="19050" marB="0"/>
                </a:tc>
                <a:tc>
                  <a:txBody>
                    <a:bodyPr/>
                    <a:lstStyle/>
                    <a:p>
                      <a:pPr marL="133350">
                        <a:lnSpc>
                          <a:spcPct val="100000"/>
                        </a:lnSpc>
                        <a:spcBef>
                          <a:spcPts val="150"/>
                        </a:spcBef>
                      </a:pPr>
                      <a:r>
                        <a:rPr sz="700" spc="50" dirty="0">
                          <a:solidFill>
                            <a:srgbClr val="4B4D72"/>
                          </a:solidFill>
                          <a:latin typeface="Arial"/>
                          <a:cs typeface="Arial"/>
                        </a:rPr>
                        <a:t>1</a:t>
                      </a:r>
                      <a:r>
                        <a:rPr sz="700" spc="50" dirty="0">
                          <a:solidFill>
                            <a:srgbClr val="69606D"/>
                          </a:solidFill>
                          <a:latin typeface="Arial"/>
                          <a:cs typeface="Arial"/>
                        </a:rPr>
                        <a:t>00%</a:t>
                      </a:r>
                      <a:endParaRPr sz="700">
                        <a:latin typeface="Arial"/>
                        <a:cs typeface="Arial"/>
                      </a:endParaRPr>
                    </a:p>
                  </a:txBody>
                  <a:tcPr marL="0" marR="0" marT="19050" marB="0"/>
                </a:tc>
                <a:tc>
                  <a:txBody>
                    <a:bodyPr/>
                    <a:lstStyle/>
                    <a:p>
                      <a:endParaRPr sz="700">
                        <a:latin typeface="Arial"/>
                        <a:cs typeface="Arial"/>
                      </a:endParaRPr>
                    </a:p>
                  </a:txBody>
                  <a:tcPr marL="0" marR="0" marT="0" marB="0"/>
                </a:tc>
                <a:tc>
                  <a:txBody>
                    <a:bodyPr/>
                    <a:lstStyle/>
                    <a:p>
                      <a:pPr marL="156845">
                        <a:lnSpc>
                          <a:spcPct val="100000"/>
                        </a:lnSpc>
                        <a:spcBef>
                          <a:spcPts val="150"/>
                        </a:spcBef>
                      </a:pPr>
                      <a:r>
                        <a:rPr sz="700" spc="40" dirty="0">
                          <a:solidFill>
                            <a:srgbClr val="69606D"/>
                          </a:solidFill>
                          <a:latin typeface="Arial"/>
                          <a:cs typeface="Arial"/>
                        </a:rPr>
                        <a:t>92%</a:t>
                      </a:r>
                      <a:endParaRPr sz="700">
                        <a:latin typeface="Arial"/>
                        <a:cs typeface="Arial"/>
                      </a:endParaRPr>
                    </a:p>
                  </a:txBody>
                  <a:tcPr marL="0" marR="0" marT="19050" marB="0"/>
                </a:tc>
                <a:tc gridSpan="2">
                  <a:txBody>
                    <a:bodyPr/>
                    <a:lstStyle/>
                    <a:p>
                      <a:pPr marL="194945">
                        <a:lnSpc>
                          <a:spcPct val="100000"/>
                        </a:lnSpc>
                        <a:spcBef>
                          <a:spcPts val="150"/>
                        </a:spcBef>
                      </a:pPr>
                      <a:r>
                        <a:rPr sz="700" spc="40" dirty="0">
                          <a:solidFill>
                            <a:srgbClr val="69606D"/>
                          </a:solidFill>
                          <a:latin typeface="Arial"/>
                          <a:cs typeface="Arial"/>
                        </a:rPr>
                        <a:t>85%</a:t>
                      </a:r>
                      <a:endParaRPr sz="700">
                        <a:latin typeface="Arial"/>
                        <a:cs typeface="Arial"/>
                      </a:endParaRPr>
                    </a:p>
                  </a:txBody>
                  <a:tcPr marL="0" marR="0" marT="19050" marB="0"/>
                </a:tc>
                <a:tc hMerge="1">
                  <a:txBody>
                    <a:bodyPr/>
                    <a:lstStyle/>
                    <a:p>
                      <a:endParaRPr/>
                    </a:p>
                  </a:txBody>
                  <a:tcPr marL="0" marR="0" marT="0" marB="0"/>
                </a:tc>
                <a:extLst>
                  <a:ext uri="{0D108BD9-81ED-4DB2-BD59-A6C34878D82A}">
                    <a16:rowId xmlns:a16="http://schemas.microsoft.com/office/drawing/2014/main" val="10004"/>
                  </a:ext>
                </a:extLst>
              </a:tr>
              <a:tr h="148980">
                <a:tc>
                  <a:txBody>
                    <a:bodyPr/>
                    <a:lstStyle/>
                    <a:p>
                      <a:pPr marL="74295">
                        <a:lnSpc>
                          <a:spcPct val="100000"/>
                        </a:lnSpc>
                        <a:spcBef>
                          <a:spcPts val="65"/>
                        </a:spcBef>
                      </a:pPr>
                      <a:r>
                        <a:rPr sz="850" b="1" spc="-60" dirty="0">
                          <a:solidFill>
                            <a:srgbClr val="444146"/>
                          </a:solidFill>
                          <a:latin typeface="Courier New"/>
                          <a:cs typeface="Courier New"/>
                        </a:rPr>
                        <a:t>18</a:t>
                      </a:r>
                      <a:endParaRPr sz="850">
                        <a:latin typeface="Courier New"/>
                        <a:cs typeface="Courier New"/>
                      </a:endParaRPr>
                    </a:p>
                  </a:txBody>
                  <a:tcPr marL="0" marR="0" marT="8255" marB="0"/>
                </a:tc>
                <a:tc>
                  <a:txBody>
                    <a:bodyPr/>
                    <a:lstStyle/>
                    <a:p>
                      <a:pPr marL="178435">
                        <a:lnSpc>
                          <a:spcPct val="100000"/>
                        </a:lnSpc>
                        <a:spcBef>
                          <a:spcPts val="185"/>
                        </a:spcBef>
                      </a:pPr>
                      <a:r>
                        <a:rPr sz="700" spc="20" dirty="0">
                          <a:solidFill>
                            <a:srgbClr val="64A1E8"/>
                          </a:solidFill>
                          <a:latin typeface="Arial"/>
                          <a:cs typeface="Arial"/>
                        </a:rPr>
                        <a:t>Franklin</a:t>
                      </a:r>
                      <a:r>
                        <a:rPr sz="700" spc="-45" dirty="0">
                          <a:solidFill>
                            <a:srgbClr val="64A1E8"/>
                          </a:solidFill>
                          <a:latin typeface="Arial"/>
                          <a:cs typeface="Arial"/>
                        </a:rPr>
                        <a:t> </a:t>
                      </a:r>
                      <a:r>
                        <a:rPr sz="700" spc="35" dirty="0">
                          <a:solidFill>
                            <a:srgbClr val="64A1E8"/>
                          </a:solidFill>
                          <a:latin typeface="Arial"/>
                          <a:cs typeface="Arial"/>
                        </a:rPr>
                        <a:t>(FR)</a:t>
                      </a:r>
                      <a:endParaRPr sz="700">
                        <a:latin typeface="Arial"/>
                        <a:cs typeface="Arial"/>
                      </a:endParaRPr>
                    </a:p>
                  </a:txBody>
                  <a:tcPr marL="0" marR="0" marT="23495" marB="0">
                    <a:lnT w="7619">
                      <a:solidFill>
                        <a:srgbClr val="CCCCCC"/>
                      </a:solidFill>
                      <a:prstDash val="solid"/>
                    </a:lnT>
                  </a:tcPr>
                </a:tc>
                <a:tc>
                  <a:txBody>
                    <a:bodyPr/>
                    <a:lstStyle/>
                    <a:p>
                      <a:pPr marL="611505">
                        <a:lnSpc>
                          <a:spcPct val="100000"/>
                        </a:lnSpc>
                        <a:spcBef>
                          <a:spcPts val="120"/>
                        </a:spcBef>
                      </a:pPr>
                      <a:r>
                        <a:rPr sz="700" spc="25" dirty="0">
                          <a:solidFill>
                            <a:srgbClr val="64A1E8"/>
                          </a:solidFill>
                          <a:latin typeface="Arial"/>
                          <a:cs typeface="Arial"/>
                        </a:rPr>
                        <a:t>Excessive</a:t>
                      </a:r>
                      <a:r>
                        <a:rPr sz="700" spc="-25" dirty="0">
                          <a:solidFill>
                            <a:srgbClr val="64A1E8"/>
                          </a:solidFill>
                          <a:latin typeface="Arial"/>
                          <a:cs typeface="Arial"/>
                        </a:rPr>
                        <a:t> </a:t>
                      </a:r>
                      <a:r>
                        <a:rPr sz="700" spc="25" dirty="0">
                          <a:solidFill>
                            <a:srgbClr val="64A1E8"/>
                          </a:solidFill>
                          <a:latin typeface="Arial"/>
                          <a:cs typeface="Arial"/>
                        </a:rPr>
                        <a:t>drinking</a:t>
                      </a:r>
                      <a:endParaRPr sz="700">
                        <a:latin typeface="Arial"/>
                        <a:cs typeface="Arial"/>
                      </a:endParaRPr>
                    </a:p>
                  </a:txBody>
                  <a:tcPr marL="0" marR="0" marT="15240" marB="0"/>
                </a:tc>
                <a:tc>
                  <a:txBody>
                    <a:bodyPr/>
                    <a:lstStyle/>
                    <a:p>
                      <a:pPr marL="133350">
                        <a:lnSpc>
                          <a:spcPct val="100000"/>
                        </a:lnSpc>
                        <a:spcBef>
                          <a:spcPts val="120"/>
                        </a:spcBef>
                      </a:pPr>
                      <a:r>
                        <a:rPr sz="700" spc="50" dirty="0">
                          <a:solidFill>
                            <a:srgbClr val="4B4D72"/>
                          </a:solidFill>
                          <a:latin typeface="Arial"/>
                          <a:cs typeface="Arial"/>
                        </a:rPr>
                        <a:t>17</a:t>
                      </a:r>
                      <a:r>
                        <a:rPr sz="700" spc="50" dirty="0">
                          <a:solidFill>
                            <a:srgbClr val="69606D"/>
                          </a:solidFill>
                          <a:latin typeface="Arial"/>
                          <a:cs typeface="Arial"/>
                        </a:rPr>
                        <a:t>%</a:t>
                      </a:r>
                      <a:endParaRPr sz="700">
                        <a:latin typeface="Arial"/>
                        <a:cs typeface="Arial"/>
                      </a:endParaRPr>
                    </a:p>
                  </a:txBody>
                  <a:tcPr marL="0" marR="0" marT="15240" marB="0"/>
                </a:tc>
                <a:tc>
                  <a:txBody>
                    <a:bodyPr/>
                    <a:lstStyle/>
                    <a:p>
                      <a:pPr marR="149860" algn="r">
                        <a:lnSpc>
                          <a:spcPct val="100000"/>
                        </a:lnSpc>
                        <a:spcBef>
                          <a:spcPts val="120"/>
                        </a:spcBef>
                      </a:pPr>
                      <a:r>
                        <a:rPr sz="700" dirty="0">
                          <a:solidFill>
                            <a:srgbClr val="69606D"/>
                          </a:solidFill>
                          <a:latin typeface="Arial"/>
                          <a:cs typeface="Arial"/>
                        </a:rPr>
                        <a:t>16-19%</a:t>
                      </a:r>
                      <a:endParaRPr sz="700">
                        <a:latin typeface="Arial"/>
                        <a:cs typeface="Arial"/>
                      </a:endParaRPr>
                    </a:p>
                  </a:txBody>
                  <a:tcPr marL="0" marR="0" marT="15240" marB="0"/>
                </a:tc>
                <a:tc>
                  <a:txBody>
                    <a:bodyPr/>
                    <a:lstStyle/>
                    <a:p>
                      <a:pPr marL="156845">
                        <a:lnSpc>
                          <a:spcPct val="100000"/>
                        </a:lnSpc>
                        <a:spcBef>
                          <a:spcPts val="120"/>
                        </a:spcBef>
                      </a:pPr>
                      <a:r>
                        <a:rPr sz="700" spc="40" dirty="0">
                          <a:solidFill>
                            <a:srgbClr val="4B4D72"/>
                          </a:solidFill>
                          <a:latin typeface="Arial"/>
                          <a:cs typeface="Arial"/>
                        </a:rPr>
                        <a:t>1</a:t>
                      </a:r>
                      <a:r>
                        <a:rPr sz="700" spc="40" dirty="0">
                          <a:solidFill>
                            <a:srgbClr val="69606D"/>
                          </a:solidFill>
                          <a:latin typeface="Arial"/>
                          <a:cs typeface="Arial"/>
                        </a:rPr>
                        <a:t>0%</a:t>
                      </a:r>
                      <a:endParaRPr sz="700">
                        <a:latin typeface="Arial"/>
                        <a:cs typeface="Arial"/>
                      </a:endParaRPr>
                    </a:p>
                  </a:txBody>
                  <a:tcPr marL="0" marR="0" marT="15240" marB="0"/>
                </a:tc>
                <a:tc gridSpan="2">
                  <a:txBody>
                    <a:bodyPr/>
                    <a:lstStyle/>
                    <a:p>
                      <a:pPr marL="198120">
                        <a:lnSpc>
                          <a:spcPct val="100000"/>
                        </a:lnSpc>
                        <a:spcBef>
                          <a:spcPts val="120"/>
                        </a:spcBef>
                      </a:pPr>
                      <a:r>
                        <a:rPr sz="700" spc="40" dirty="0">
                          <a:solidFill>
                            <a:srgbClr val="69606D"/>
                          </a:solidFill>
                          <a:latin typeface="Arial"/>
                          <a:cs typeface="Arial"/>
                        </a:rPr>
                        <a:t>17%</a:t>
                      </a:r>
                      <a:endParaRPr sz="700">
                        <a:latin typeface="Arial"/>
                        <a:cs typeface="Arial"/>
                      </a:endParaRPr>
                    </a:p>
                  </a:txBody>
                  <a:tcPr marL="0" marR="0" marT="15240" marB="0"/>
                </a:tc>
                <a:tc hMerge="1">
                  <a:txBody>
                    <a:bodyPr/>
                    <a:lstStyle/>
                    <a:p>
                      <a:endParaRPr/>
                    </a:p>
                  </a:txBody>
                  <a:tcPr marL="0" marR="0" marT="0" marB="0"/>
                </a:tc>
                <a:extLst>
                  <a:ext uri="{0D108BD9-81ED-4DB2-BD59-A6C34878D82A}">
                    <a16:rowId xmlns:a16="http://schemas.microsoft.com/office/drawing/2014/main" val="10005"/>
                  </a:ext>
                </a:extLst>
              </a:tr>
              <a:tr h="372891">
                <a:tc gridSpan="2">
                  <a:txBody>
                    <a:bodyPr/>
                    <a:lstStyle/>
                    <a:p>
                      <a:pPr marL="503555" indent="-429259">
                        <a:lnSpc>
                          <a:spcPct val="100000"/>
                        </a:lnSpc>
                        <a:spcBef>
                          <a:spcPts val="260"/>
                        </a:spcBef>
                        <a:buClr>
                          <a:srgbClr val="444146"/>
                        </a:buClr>
                        <a:buSzPct val="121428"/>
                        <a:buFont typeface="Courier New"/>
                        <a:buAutoNum type="arabicPlain" startAt="19"/>
                        <a:tabLst>
                          <a:tab pos="503555" algn="l"/>
                          <a:tab pos="504190" algn="l"/>
                        </a:tabLst>
                      </a:pPr>
                      <a:r>
                        <a:rPr sz="700" u="sng" spc="55" dirty="0">
                          <a:solidFill>
                            <a:srgbClr val="64A1E8"/>
                          </a:solidFill>
                          <a:latin typeface="Arial"/>
                          <a:cs typeface="Arial"/>
                        </a:rPr>
                        <a:t>York(YO)</a:t>
                      </a:r>
                      <a:endParaRPr sz="700">
                        <a:latin typeface="Arial"/>
                        <a:cs typeface="Arial"/>
                      </a:endParaRPr>
                    </a:p>
                    <a:p>
                      <a:pPr marL="503555" indent="-429259">
                        <a:lnSpc>
                          <a:spcPct val="100000"/>
                        </a:lnSpc>
                        <a:spcBef>
                          <a:spcPts val="370"/>
                        </a:spcBef>
                        <a:buClr>
                          <a:srgbClr val="444146"/>
                        </a:buClr>
                        <a:buSzPct val="121428"/>
                        <a:buFont typeface="Courier New"/>
                        <a:buAutoNum type="arabicPlain" startAt="19"/>
                        <a:tabLst>
                          <a:tab pos="503555" algn="l"/>
                          <a:tab pos="504190" algn="l"/>
                        </a:tabLst>
                      </a:pPr>
                      <a:r>
                        <a:rPr sz="700" spc="25" dirty="0">
                          <a:solidFill>
                            <a:srgbClr val="64A1E8"/>
                          </a:solidFill>
                          <a:latin typeface="Arial"/>
                          <a:cs typeface="Arial"/>
                        </a:rPr>
                        <a:t>Berks</a:t>
                      </a:r>
                      <a:r>
                        <a:rPr sz="700" spc="-60" dirty="0">
                          <a:solidFill>
                            <a:srgbClr val="64A1E8"/>
                          </a:solidFill>
                          <a:latin typeface="Arial"/>
                          <a:cs typeface="Arial"/>
                        </a:rPr>
                        <a:t> </a:t>
                      </a:r>
                      <a:r>
                        <a:rPr sz="700" spc="35" dirty="0">
                          <a:solidFill>
                            <a:srgbClr val="64A1E8"/>
                          </a:solidFill>
                          <a:latin typeface="Arial"/>
                          <a:cs typeface="Arial"/>
                        </a:rPr>
                        <a:t>(BR)</a:t>
                      </a:r>
                      <a:endParaRPr sz="700">
                        <a:latin typeface="Arial"/>
                        <a:cs typeface="Arial"/>
                      </a:endParaRPr>
                    </a:p>
                  </a:txBody>
                  <a:tcPr marL="0" marR="0" marT="33020" marB="0"/>
                </a:tc>
                <a:tc hMerge="1">
                  <a:txBody>
                    <a:bodyPr/>
                    <a:lstStyle/>
                    <a:p>
                      <a:endParaRPr/>
                    </a:p>
                  </a:txBody>
                  <a:tcPr marL="0" marR="0" marT="0" marB="0"/>
                </a:tc>
                <a:tc gridSpan="6">
                  <a:txBody>
                    <a:bodyPr/>
                    <a:lstStyle/>
                    <a:p>
                      <a:pPr marR="24130" algn="r">
                        <a:lnSpc>
                          <a:spcPts val="390"/>
                        </a:lnSpc>
                      </a:pPr>
                      <a:r>
                        <a:rPr sz="600" dirty="0">
                          <a:solidFill>
                            <a:srgbClr val="CCCDCC"/>
                          </a:solidFill>
                          <a:latin typeface="Arial"/>
                          <a:cs typeface="Arial"/>
                        </a:rPr>
                        <a:t>+</a:t>
                      </a:r>
                      <a:endParaRPr sz="600">
                        <a:latin typeface="Arial"/>
                        <a:cs typeface="Arial"/>
                      </a:endParaRPr>
                    </a:p>
                    <a:p>
                      <a:pPr marL="609600">
                        <a:lnSpc>
                          <a:spcPts val="730"/>
                        </a:lnSpc>
                        <a:tabLst>
                          <a:tab pos="2258695" algn="l"/>
                          <a:tab pos="4022725" algn="l"/>
                          <a:tab pos="4613910" algn="l"/>
                        </a:tabLst>
                      </a:pPr>
                      <a:r>
                        <a:rPr sz="700" spc="30" dirty="0">
                          <a:solidFill>
                            <a:srgbClr val="64A1E8"/>
                          </a:solidFill>
                          <a:latin typeface="Arial"/>
                          <a:cs typeface="Arial"/>
                        </a:rPr>
                        <a:t>Alcohol-impaired</a:t>
                      </a:r>
                      <a:r>
                        <a:rPr sz="700" spc="-40" dirty="0">
                          <a:solidFill>
                            <a:srgbClr val="64A1E8"/>
                          </a:solidFill>
                          <a:latin typeface="Arial"/>
                          <a:cs typeface="Arial"/>
                        </a:rPr>
                        <a:t> </a:t>
                      </a:r>
                      <a:r>
                        <a:rPr sz="700" spc="25" dirty="0">
                          <a:solidFill>
                            <a:srgbClr val="7CAAEB"/>
                          </a:solidFill>
                          <a:latin typeface="Arial"/>
                          <a:cs typeface="Arial"/>
                        </a:rPr>
                        <a:t>driving</a:t>
                      </a:r>
                      <a:r>
                        <a:rPr sz="700" spc="45" dirty="0">
                          <a:solidFill>
                            <a:srgbClr val="7CAAEB"/>
                          </a:solidFill>
                          <a:latin typeface="Arial"/>
                          <a:cs typeface="Arial"/>
                        </a:rPr>
                        <a:t> </a:t>
                      </a:r>
                      <a:r>
                        <a:rPr sz="700" spc="30" dirty="0">
                          <a:solidFill>
                            <a:srgbClr val="64A1E8"/>
                          </a:solidFill>
                          <a:latin typeface="Arial"/>
                          <a:cs typeface="Arial"/>
                        </a:rPr>
                        <a:t>deaths	</a:t>
                      </a:r>
                      <a:r>
                        <a:rPr sz="700" spc="15" dirty="0">
                          <a:solidFill>
                            <a:srgbClr val="69606D"/>
                          </a:solidFill>
                          <a:latin typeface="Arial"/>
                          <a:cs typeface="Arial"/>
                        </a:rPr>
                        <a:t>26%	</a:t>
                      </a:r>
                      <a:r>
                        <a:rPr sz="700" spc="35" dirty="0">
                          <a:solidFill>
                            <a:srgbClr val="4B4D72"/>
                          </a:solidFill>
                          <a:latin typeface="Arial"/>
                          <a:cs typeface="Arial"/>
                        </a:rPr>
                        <a:t>1</a:t>
                      </a:r>
                      <a:r>
                        <a:rPr sz="700" spc="35" dirty="0">
                          <a:solidFill>
                            <a:srgbClr val="69606D"/>
                          </a:solidFill>
                          <a:latin typeface="Arial"/>
                          <a:cs typeface="Arial"/>
                        </a:rPr>
                        <a:t>4%	</a:t>
                      </a:r>
                      <a:r>
                        <a:rPr sz="700" spc="30" dirty="0">
                          <a:solidFill>
                            <a:srgbClr val="69606D"/>
                          </a:solidFill>
                          <a:latin typeface="Arial"/>
                          <a:cs typeface="Arial"/>
                        </a:rPr>
                        <a:t>34%</a:t>
                      </a:r>
                      <a:endParaRPr sz="700">
                        <a:latin typeface="Arial"/>
                        <a:cs typeface="Arial"/>
                      </a:endParaRPr>
                    </a:p>
                    <a:p>
                      <a:pPr marL="1405255" algn="ctr">
                        <a:lnSpc>
                          <a:spcPts val="640"/>
                        </a:lnSpc>
                      </a:pPr>
                      <a:r>
                        <a:rPr sz="600" dirty="0">
                          <a:solidFill>
                            <a:srgbClr val="CCCDCC"/>
                          </a:solidFill>
                          <a:latin typeface="Arial"/>
                          <a:cs typeface="Arial"/>
                        </a:rPr>
                        <a:t>+</a:t>
                      </a:r>
                      <a:endParaRPr sz="600">
                        <a:latin typeface="Arial"/>
                        <a:cs typeface="Arial"/>
                      </a:endParaRPr>
                    </a:p>
                    <a:p>
                      <a:pPr marL="611505">
                        <a:lnSpc>
                          <a:spcPct val="100000"/>
                        </a:lnSpc>
                        <a:spcBef>
                          <a:spcPts val="280"/>
                        </a:spcBef>
                        <a:tabLst>
                          <a:tab pos="2258060" algn="l"/>
                          <a:tab pos="4022725" algn="l"/>
                          <a:tab pos="4772025" algn="r"/>
                        </a:tabLst>
                      </a:pPr>
                      <a:r>
                        <a:rPr sz="700" spc="20" dirty="0">
                          <a:solidFill>
                            <a:srgbClr val="64A1E8"/>
                          </a:solidFill>
                          <a:latin typeface="Arial"/>
                          <a:cs typeface="Arial"/>
                        </a:rPr>
                        <a:t>Sexually</a:t>
                      </a:r>
                      <a:r>
                        <a:rPr sz="700" spc="65" dirty="0">
                          <a:solidFill>
                            <a:srgbClr val="64A1E8"/>
                          </a:solidFill>
                          <a:latin typeface="Arial"/>
                          <a:cs typeface="Arial"/>
                        </a:rPr>
                        <a:t> </a:t>
                      </a:r>
                      <a:r>
                        <a:rPr sz="700" spc="25" dirty="0">
                          <a:solidFill>
                            <a:srgbClr val="7CAAEB"/>
                          </a:solidFill>
                          <a:latin typeface="Arial"/>
                          <a:cs typeface="Arial"/>
                        </a:rPr>
                        <a:t>transmitted</a:t>
                      </a:r>
                      <a:r>
                        <a:rPr sz="700" spc="50" dirty="0">
                          <a:solidFill>
                            <a:srgbClr val="7CAAEB"/>
                          </a:solidFill>
                          <a:latin typeface="Arial"/>
                          <a:cs typeface="Arial"/>
                        </a:rPr>
                        <a:t> </a:t>
                      </a:r>
                      <a:r>
                        <a:rPr sz="700" spc="20" dirty="0">
                          <a:solidFill>
                            <a:srgbClr val="64A1E8"/>
                          </a:solidFill>
                          <a:latin typeface="Arial"/>
                          <a:cs typeface="Arial"/>
                        </a:rPr>
                        <a:t>infections	</a:t>
                      </a:r>
                      <a:r>
                        <a:rPr sz="700" spc="30" dirty="0">
                          <a:solidFill>
                            <a:srgbClr val="4B4D72"/>
                          </a:solidFill>
                          <a:latin typeface="Arial"/>
                          <a:cs typeface="Arial"/>
                        </a:rPr>
                        <a:t>1</a:t>
                      </a:r>
                      <a:r>
                        <a:rPr sz="700" spc="30" dirty="0">
                          <a:solidFill>
                            <a:srgbClr val="8C8E9A"/>
                          </a:solidFill>
                          <a:latin typeface="Arial"/>
                          <a:cs typeface="Arial"/>
                        </a:rPr>
                        <a:t>,</a:t>
                      </a:r>
                      <a:r>
                        <a:rPr sz="700" spc="30" dirty="0">
                          <a:solidFill>
                            <a:srgbClr val="69606D"/>
                          </a:solidFill>
                          <a:latin typeface="Arial"/>
                          <a:cs typeface="Arial"/>
                        </a:rPr>
                        <a:t>344	</a:t>
                      </a:r>
                      <a:r>
                        <a:rPr sz="700" spc="10" dirty="0">
                          <a:solidFill>
                            <a:srgbClr val="4B4D72"/>
                          </a:solidFill>
                          <a:latin typeface="Arial"/>
                          <a:cs typeface="Arial"/>
                        </a:rPr>
                        <a:t>1</a:t>
                      </a:r>
                      <a:r>
                        <a:rPr sz="700" spc="10" dirty="0">
                          <a:solidFill>
                            <a:srgbClr val="69606D"/>
                          </a:solidFill>
                          <a:latin typeface="Arial"/>
                          <a:cs typeface="Arial"/>
                        </a:rPr>
                        <a:t>38	</a:t>
                      </a:r>
                      <a:r>
                        <a:rPr sz="700" spc="35" dirty="0">
                          <a:solidFill>
                            <a:srgbClr val="69606D"/>
                          </a:solidFill>
                          <a:latin typeface="Arial"/>
                          <a:cs typeface="Arial"/>
                        </a:rPr>
                        <a:t>431</a:t>
                      </a:r>
                      <a:endParaRPr sz="70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51266">
                <a:tc>
                  <a:txBody>
                    <a:bodyPr/>
                    <a:lstStyle/>
                    <a:p>
                      <a:pPr marL="77470">
                        <a:lnSpc>
                          <a:spcPct val="100000"/>
                        </a:lnSpc>
                        <a:spcBef>
                          <a:spcPts val="85"/>
                        </a:spcBef>
                      </a:pPr>
                      <a:r>
                        <a:rPr sz="850" b="1" spc="-140" dirty="0">
                          <a:solidFill>
                            <a:srgbClr val="444146"/>
                          </a:solidFill>
                          <a:latin typeface="Courier New"/>
                          <a:cs typeface="Courier New"/>
                        </a:rPr>
                        <a:t>21</a:t>
                      </a:r>
                      <a:endParaRPr sz="850">
                        <a:latin typeface="Courier New"/>
                        <a:cs typeface="Courier New"/>
                      </a:endParaRPr>
                    </a:p>
                  </a:txBody>
                  <a:tcPr marL="0" marR="0" marT="10795" marB="0"/>
                </a:tc>
                <a:tc>
                  <a:txBody>
                    <a:bodyPr/>
                    <a:lstStyle/>
                    <a:p>
                      <a:pPr marL="179070">
                        <a:lnSpc>
                          <a:spcPct val="100000"/>
                        </a:lnSpc>
                        <a:spcBef>
                          <a:spcPts val="210"/>
                        </a:spcBef>
                      </a:pPr>
                      <a:r>
                        <a:rPr sz="700" u="sng" spc="30" dirty="0">
                          <a:solidFill>
                            <a:srgbClr val="64A1E8"/>
                          </a:solidFill>
                          <a:latin typeface="Arial"/>
                          <a:cs typeface="Arial"/>
                        </a:rPr>
                        <a:t>Lehigh</a:t>
                      </a:r>
                      <a:r>
                        <a:rPr sz="700" u="sng" spc="-75" dirty="0">
                          <a:solidFill>
                            <a:srgbClr val="64A1E8"/>
                          </a:solidFill>
                          <a:latin typeface="Arial"/>
                          <a:cs typeface="Arial"/>
                        </a:rPr>
                        <a:t> </a:t>
                      </a:r>
                      <a:r>
                        <a:rPr sz="700" u="sng" spc="25" dirty="0">
                          <a:solidFill>
                            <a:srgbClr val="64A1E8"/>
                          </a:solidFill>
                          <a:latin typeface="Arial"/>
                          <a:cs typeface="Arial"/>
                        </a:rPr>
                        <a:t>(LH)</a:t>
                      </a:r>
                      <a:endParaRPr sz="700">
                        <a:latin typeface="Arial"/>
                        <a:cs typeface="Arial"/>
                      </a:endParaRPr>
                    </a:p>
                  </a:txBody>
                  <a:tcPr marL="0" marR="0" marT="26670" marB="0">
                    <a:lnT w="6095">
                      <a:solidFill>
                        <a:srgbClr val="CCCCCC"/>
                      </a:solidFill>
                      <a:prstDash val="solid"/>
                    </a:lnT>
                  </a:tcPr>
                </a:tc>
                <a:tc gridSpan="6">
                  <a:txBody>
                    <a:bodyPr/>
                    <a:lstStyle/>
                    <a:p>
                      <a:pPr marR="826769" algn="ctr">
                        <a:lnSpc>
                          <a:spcPts val="1095"/>
                        </a:lnSpc>
                        <a:spcBef>
                          <a:spcPts val="290"/>
                        </a:spcBef>
                      </a:pPr>
                      <a:r>
                        <a:rPr sz="1050" dirty="0">
                          <a:solidFill>
                            <a:srgbClr val="CCCDCC"/>
                          </a:solidFill>
                          <a:latin typeface="Times New Roman"/>
                          <a:cs typeface="Times New Roman"/>
                        </a:rPr>
                        <a:t>1</a:t>
                      </a:r>
                      <a:endParaRPr sz="1050">
                        <a:latin typeface="Times New Roman"/>
                        <a:cs typeface="Times New Roman"/>
                      </a:endParaRPr>
                    </a:p>
                  </a:txBody>
                  <a:tcPr marL="0" marR="0" marT="3683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63" name="object 63"/>
          <p:cNvSpPr txBox="1"/>
          <p:nvPr/>
        </p:nvSpPr>
        <p:spPr>
          <a:xfrm>
            <a:off x="7655611" y="1191770"/>
            <a:ext cx="191770" cy="414655"/>
          </a:xfrm>
          <a:prstGeom prst="rect">
            <a:avLst/>
          </a:prstGeom>
        </p:spPr>
        <p:txBody>
          <a:bodyPr vert="horz" wrap="square" lIns="0" tIns="0" rIns="0" bIns="0" rtlCol="0">
            <a:spAutoFit/>
          </a:bodyPr>
          <a:lstStyle/>
          <a:p>
            <a:pPr marL="13335">
              <a:lnSpc>
                <a:spcPct val="100000"/>
              </a:lnSpc>
            </a:pPr>
            <a:r>
              <a:rPr sz="1150" b="1" spc="45" dirty="0">
                <a:solidFill>
                  <a:srgbClr val="444146"/>
                </a:solidFill>
                <a:latin typeface="Times New Roman"/>
                <a:cs typeface="Times New Roman"/>
              </a:rPr>
              <a:t>67</a:t>
            </a:r>
            <a:endParaRPr sz="1150">
              <a:latin typeface="Times New Roman"/>
              <a:cs typeface="Times New Roman"/>
            </a:endParaRPr>
          </a:p>
          <a:p>
            <a:pPr marL="12700">
              <a:lnSpc>
                <a:spcPct val="100000"/>
              </a:lnSpc>
              <a:spcBef>
                <a:spcPts val="320"/>
              </a:spcBef>
            </a:pPr>
            <a:r>
              <a:rPr sz="1200" spc="50" dirty="0">
                <a:solidFill>
                  <a:srgbClr val="444146"/>
                </a:solidFill>
                <a:latin typeface="Times New Roman"/>
                <a:cs typeface="Times New Roman"/>
              </a:rPr>
              <a:t>65</a:t>
            </a:r>
            <a:endParaRPr sz="12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16077" y="202703"/>
            <a:ext cx="427990" cy="554355"/>
          </a:xfrm>
          <a:custGeom>
            <a:avLst/>
            <a:gdLst/>
            <a:ahLst/>
            <a:cxnLst/>
            <a:rect l="l" t="t" r="r" b="b"/>
            <a:pathLst>
              <a:path w="427990" h="554355">
                <a:moveTo>
                  <a:pt x="427926" y="0"/>
                </a:moveTo>
                <a:lnTo>
                  <a:pt x="346964" y="124078"/>
                </a:lnTo>
                <a:lnTo>
                  <a:pt x="300710" y="190436"/>
                </a:lnTo>
                <a:lnTo>
                  <a:pt x="248653" y="259689"/>
                </a:lnTo>
                <a:lnTo>
                  <a:pt x="193725" y="328955"/>
                </a:lnTo>
                <a:lnTo>
                  <a:pt x="135902" y="401091"/>
                </a:lnTo>
                <a:lnTo>
                  <a:pt x="0" y="554037"/>
                </a:lnTo>
                <a:lnTo>
                  <a:pt x="109867" y="507860"/>
                </a:lnTo>
                <a:lnTo>
                  <a:pt x="216852" y="458800"/>
                </a:lnTo>
                <a:lnTo>
                  <a:pt x="323824" y="406869"/>
                </a:lnTo>
                <a:lnTo>
                  <a:pt x="427926" y="357809"/>
                </a:lnTo>
                <a:lnTo>
                  <a:pt x="427926" y="0"/>
                </a:lnTo>
                <a:close/>
              </a:path>
            </a:pathLst>
          </a:custGeom>
          <a:solidFill>
            <a:srgbClr val="5B9F54"/>
          </a:solidFill>
        </p:spPr>
        <p:txBody>
          <a:bodyPr wrap="square" lIns="0" tIns="0" rIns="0" bIns="0" rtlCol="0"/>
          <a:lstStyle/>
          <a:p>
            <a:endParaRPr/>
          </a:p>
        </p:txBody>
      </p:sp>
      <p:sp>
        <p:nvSpPr>
          <p:cNvPr id="3" name="object 3"/>
          <p:cNvSpPr/>
          <p:nvPr/>
        </p:nvSpPr>
        <p:spPr>
          <a:xfrm>
            <a:off x="8405271" y="549537"/>
            <a:ext cx="739140" cy="500380"/>
          </a:xfrm>
          <a:custGeom>
            <a:avLst/>
            <a:gdLst/>
            <a:ahLst/>
            <a:cxnLst/>
            <a:rect l="l" t="t" r="r" b="b"/>
            <a:pathLst>
              <a:path w="739140" h="500380">
                <a:moveTo>
                  <a:pt x="738733" y="0"/>
                </a:moveTo>
                <a:lnTo>
                  <a:pt x="634441" y="49415"/>
                </a:lnTo>
                <a:lnTo>
                  <a:pt x="527253" y="101739"/>
                </a:lnTo>
                <a:lnTo>
                  <a:pt x="420065" y="151155"/>
                </a:lnTo>
                <a:lnTo>
                  <a:pt x="309981" y="197675"/>
                </a:lnTo>
                <a:lnTo>
                  <a:pt x="240449" y="270344"/>
                </a:lnTo>
                <a:lnTo>
                  <a:pt x="165125" y="345922"/>
                </a:lnTo>
                <a:lnTo>
                  <a:pt x="86906" y="421513"/>
                </a:lnTo>
                <a:lnTo>
                  <a:pt x="0" y="499986"/>
                </a:lnTo>
                <a:lnTo>
                  <a:pt x="738733" y="499986"/>
                </a:lnTo>
                <a:lnTo>
                  <a:pt x="738733" y="0"/>
                </a:lnTo>
                <a:close/>
              </a:path>
            </a:pathLst>
          </a:custGeom>
          <a:solidFill>
            <a:srgbClr val="79B034"/>
          </a:solidFill>
        </p:spPr>
        <p:txBody>
          <a:bodyPr wrap="square" lIns="0" tIns="0" rIns="0" bIns="0" rtlCol="0"/>
          <a:lstStyle/>
          <a:p>
            <a:endParaRPr/>
          </a:p>
        </p:txBody>
      </p:sp>
      <p:sp>
        <p:nvSpPr>
          <p:cNvPr id="4" name="object 4"/>
          <p:cNvSpPr/>
          <p:nvPr/>
        </p:nvSpPr>
        <p:spPr>
          <a:xfrm>
            <a:off x="7932310" y="747732"/>
            <a:ext cx="784225" cy="302260"/>
          </a:xfrm>
          <a:custGeom>
            <a:avLst/>
            <a:gdLst/>
            <a:ahLst/>
            <a:cxnLst/>
            <a:rect l="l" t="t" r="r" b="b"/>
            <a:pathLst>
              <a:path w="784225" h="302259">
                <a:moveTo>
                  <a:pt x="783767" y="0"/>
                </a:moveTo>
                <a:lnTo>
                  <a:pt x="595782" y="78346"/>
                </a:lnTo>
                <a:lnTo>
                  <a:pt x="0" y="301802"/>
                </a:lnTo>
                <a:lnTo>
                  <a:pt x="474306" y="301802"/>
                </a:lnTo>
                <a:lnTo>
                  <a:pt x="561073" y="223443"/>
                </a:lnTo>
                <a:lnTo>
                  <a:pt x="639165" y="147993"/>
                </a:lnTo>
                <a:lnTo>
                  <a:pt x="714349" y="72542"/>
                </a:lnTo>
                <a:lnTo>
                  <a:pt x="783767" y="0"/>
                </a:lnTo>
                <a:close/>
              </a:path>
            </a:pathLst>
          </a:custGeom>
          <a:solidFill>
            <a:srgbClr val="5B9F54"/>
          </a:solidFill>
        </p:spPr>
        <p:txBody>
          <a:bodyPr wrap="square" lIns="0" tIns="0" rIns="0" bIns="0" rtlCol="0"/>
          <a:lstStyle/>
          <a:p>
            <a:endParaRPr/>
          </a:p>
        </p:txBody>
      </p:sp>
      <p:sp>
        <p:nvSpPr>
          <p:cNvPr id="5" name="object 5"/>
          <p:cNvSpPr/>
          <p:nvPr/>
        </p:nvSpPr>
        <p:spPr>
          <a:xfrm>
            <a:off x="0" y="0"/>
            <a:ext cx="9144000" cy="5144135"/>
          </a:xfrm>
          <a:custGeom>
            <a:avLst/>
            <a:gdLst/>
            <a:ahLst/>
            <a:cxnLst/>
            <a:rect l="l" t="t" r="r" b="b"/>
            <a:pathLst>
              <a:path w="9144000" h="5144135">
                <a:moveTo>
                  <a:pt x="0" y="5144058"/>
                </a:moveTo>
                <a:lnTo>
                  <a:pt x="9144000" y="5144058"/>
                </a:lnTo>
                <a:lnTo>
                  <a:pt x="9144000" y="0"/>
                </a:lnTo>
                <a:lnTo>
                  <a:pt x="0" y="0"/>
                </a:lnTo>
                <a:lnTo>
                  <a:pt x="0" y="5144058"/>
                </a:lnTo>
                <a:close/>
              </a:path>
            </a:pathLst>
          </a:custGeom>
          <a:solidFill>
            <a:srgbClr val="FFFFFF"/>
          </a:solidFill>
        </p:spPr>
        <p:txBody>
          <a:bodyPr wrap="square" lIns="0" tIns="0" rIns="0" bIns="0" rtlCol="0"/>
          <a:lstStyle/>
          <a:p>
            <a:endParaRPr/>
          </a:p>
        </p:txBody>
      </p:sp>
      <p:sp>
        <p:nvSpPr>
          <p:cNvPr id="6" name="object 6"/>
          <p:cNvSpPr/>
          <p:nvPr/>
        </p:nvSpPr>
        <p:spPr>
          <a:xfrm>
            <a:off x="1909889" y="0"/>
            <a:ext cx="5153062" cy="5144058"/>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989183" y="4054418"/>
            <a:ext cx="3337560" cy="220979"/>
          </a:xfrm>
          <a:prstGeom prst="rect">
            <a:avLst/>
          </a:prstGeom>
        </p:spPr>
        <p:txBody>
          <a:bodyPr vert="horz" wrap="square" lIns="0" tIns="0" rIns="0" bIns="0" rtlCol="0">
            <a:spAutoFit/>
          </a:bodyPr>
          <a:lstStyle/>
          <a:p>
            <a:pPr marL="12700">
              <a:lnSpc>
                <a:spcPct val="100000"/>
              </a:lnSpc>
            </a:pPr>
            <a:r>
              <a:rPr sz="1350" b="1" spc="5" dirty="0">
                <a:solidFill>
                  <a:srgbClr val="FF0000"/>
                </a:solidFill>
                <a:latin typeface="Arial"/>
                <a:cs typeface="Arial"/>
              </a:rPr>
              <a:t>In </a:t>
            </a:r>
            <a:r>
              <a:rPr sz="1350" b="1" spc="-5" dirty="0">
                <a:solidFill>
                  <a:srgbClr val="FF0000"/>
                </a:solidFill>
                <a:latin typeface="Arial"/>
                <a:cs typeface="Arial"/>
              </a:rPr>
              <a:t>four </a:t>
            </a:r>
            <a:r>
              <a:rPr sz="1350" b="1" spc="5" dirty="0">
                <a:solidFill>
                  <a:srgbClr val="FF0000"/>
                </a:solidFill>
                <a:latin typeface="Arial"/>
                <a:cs typeface="Arial"/>
              </a:rPr>
              <a:t>miles, </a:t>
            </a:r>
            <a:r>
              <a:rPr sz="1350" b="1" dirty="0">
                <a:solidFill>
                  <a:srgbClr val="FF0000"/>
                </a:solidFill>
                <a:latin typeface="Arial"/>
                <a:cs typeface="Arial"/>
              </a:rPr>
              <a:t>infants </a:t>
            </a:r>
            <a:r>
              <a:rPr sz="1350" b="1" spc="-5" dirty="0">
                <a:solidFill>
                  <a:srgbClr val="FF0000"/>
                </a:solidFill>
                <a:latin typeface="Arial"/>
                <a:cs typeface="Arial"/>
              </a:rPr>
              <a:t>lose 20 </a:t>
            </a:r>
            <a:r>
              <a:rPr sz="1350" b="1" spc="-15" dirty="0">
                <a:solidFill>
                  <a:srgbClr val="FF0000"/>
                </a:solidFill>
                <a:latin typeface="Arial"/>
                <a:cs typeface="Arial"/>
              </a:rPr>
              <a:t>years </a:t>
            </a:r>
            <a:r>
              <a:rPr sz="1350" b="1" spc="-10" dirty="0">
                <a:solidFill>
                  <a:srgbClr val="FF0000"/>
                </a:solidFill>
                <a:latin typeface="Arial"/>
                <a:cs typeface="Arial"/>
              </a:rPr>
              <a:t>of</a:t>
            </a:r>
            <a:r>
              <a:rPr sz="1350" b="1" spc="-5" dirty="0">
                <a:solidFill>
                  <a:srgbClr val="FF0000"/>
                </a:solidFill>
                <a:latin typeface="Arial"/>
                <a:cs typeface="Arial"/>
              </a:rPr>
              <a:t> </a:t>
            </a:r>
            <a:r>
              <a:rPr sz="1350" b="1" spc="5" dirty="0">
                <a:solidFill>
                  <a:srgbClr val="FF0000"/>
                </a:solidFill>
                <a:latin typeface="Arial"/>
                <a:cs typeface="Arial"/>
              </a:rPr>
              <a:t>life</a:t>
            </a:r>
            <a:endParaRPr sz="1350">
              <a:latin typeface="Arial"/>
              <a:cs typeface="Arial"/>
            </a:endParaRPr>
          </a:p>
        </p:txBody>
      </p:sp>
      <p:sp>
        <p:nvSpPr>
          <p:cNvPr id="8" name="object 8"/>
          <p:cNvSpPr/>
          <p:nvPr/>
        </p:nvSpPr>
        <p:spPr>
          <a:xfrm>
            <a:off x="3806245" y="1301776"/>
            <a:ext cx="912494" cy="1913889"/>
          </a:xfrm>
          <a:custGeom>
            <a:avLst/>
            <a:gdLst/>
            <a:ahLst/>
            <a:cxnLst/>
            <a:rect l="l" t="t" r="r" b="b"/>
            <a:pathLst>
              <a:path w="912495" h="1913889">
                <a:moveTo>
                  <a:pt x="0" y="0"/>
                </a:moveTo>
                <a:lnTo>
                  <a:pt x="912012" y="1913724"/>
                </a:lnTo>
              </a:path>
            </a:pathLst>
          </a:custGeom>
          <a:ln w="36029">
            <a:solidFill>
              <a:srgbClr val="FF0000"/>
            </a:solidFill>
          </a:ln>
        </p:spPr>
        <p:txBody>
          <a:bodyPr wrap="square" lIns="0" tIns="0" rIns="0" bIns="0" rtlCol="0"/>
          <a:lstStyle/>
          <a:p>
            <a:endParaRPr/>
          </a:p>
        </p:txBody>
      </p:sp>
      <p:sp>
        <p:nvSpPr>
          <p:cNvPr id="9" name="object 9"/>
          <p:cNvSpPr/>
          <p:nvPr/>
        </p:nvSpPr>
        <p:spPr>
          <a:xfrm>
            <a:off x="4661720" y="3175988"/>
            <a:ext cx="97790" cy="121285"/>
          </a:xfrm>
          <a:custGeom>
            <a:avLst/>
            <a:gdLst/>
            <a:ahLst/>
            <a:cxnLst/>
            <a:rect l="l" t="t" r="r" b="b"/>
            <a:pathLst>
              <a:path w="97789" h="121285">
                <a:moveTo>
                  <a:pt x="97586" y="0"/>
                </a:moveTo>
                <a:lnTo>
                  <a:pt x="0" y="46507"/>
                </a:lnTo>
                <a:lnTo>
                  <a:pt x="95288" y="120840"/>
                </a:lnTo>
                <a:lnTo>
                  <a:pt x="97586" y="0"/>
                </a:lnTo>
                <a:close/>
              </a:path>
            </a:pathLst>
          </a:custGeom>
          <a:solidFill>
            <a:srgbClr val="FF0000"/>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49655"/>
          </a:xfrm>
          <a:custGeom>
            <a:avLst/>
            <a:gdLst/>
            <a:ahLst/>
            <a:cxnLst/>
            <a:rect l="l" t="t" r="r" b="b"/>
            <a:pathLst>
              <a:path w="9144000" h="1049655">
                <a:moveTo>
                  <a:pt x="0" y="1049527"/>
                </a:moveTo>
                <a:lnTo>
                  <a:pt x="9144000" y="1049527"/>
                </a:lnTo>
                <a:lnTo>
                  <a:pt x="9144000" y="0"/>
                </a:lnTo>
                <a:lnTo>
                  <a:pt x="0" y="0"/>
                </a:lnTo>
                <a:lnTo>
                  <a:pt x="0" y="1049527"/>
                </a:lnTo>
                <a:close/>
              </a:path>
            </a:pathLst>
          </a:custGeom>
          <a:solidFill>
            <a:srgbClr val="25835B"/>
          </a:solidFill>
        </p:spPr>
        <p:txBody>
          <a:bodyPr wrap="square" lIns="0" tIns="0" rIns="0" bIns="0" rtlCol="0"/>
          <a:lstStyle/>
          <a:p>
            <a:endParaRPr/>
          </a:p>
        </p:txBody>
      </p:sp>
      <p:sp>
        <p:nvSpPr>
          <p:cNvPr id="3" name="object 3"/>
          <p:cNvSpPr/>
          <p:nvPr/>
        </p:nvSpPr>
        <p:spPr>
          <a:xfrm>
            <a:off x="8716077" y="202703"/>
            <a:ext cx="427990" cy="554355"/>
          </a:xfrm>
          <a:custGeom>
            <a:avLst/>
            <a:gdLst/>
            <a:ahLst/>
            <a:cxnLst/>
            <a:rect l="l" t="t" r="r" b="b"/>
            <a:pathLst>
              <a:path w="427990" h="554355">
                <a:moveTo>
                  <a:pt x="427926" y="0"/>
                </a:moveTo>
                <a:lnTo>
                  <a:pt x="346964" y="124078"/>
                </a:lnTo>
                <a:lnTo>
                  <a:pt x="300710" y="190436"/>
                </a:lnTo>
                <a:lnTo>
                  <a:pt x="248653" y="259689"/>
                </a:lnTo>
                <a:lnTo>
                  <a:pt x="193725" y="328955"/>
                </a:lnTo>
                <a:lnTo>
                  <a:pt x="135902" y="401091"/>
                </a:lnTo>
                <a:lnTo>
                  <a:pt x="0" y="554037"/>
                </a:lnTo>
                <a:lnTo>
                  <a:pt x="109867" y="507860"/>
                </a:lnTo>
                <a:lnTo>
                  <a:pt x="216852" y="458800"/>
                </a:lnTo>
                <a:lnTo>
                  <a:pt x="323824" y="406869"/>
                </a:lnTo>
                <a:lnTo>
                  <a:pt x="427926" y="357809"/>
                </a:lnTo>
                <a:lnTo>
                  <a:pt x="427926" y="0"/>
                </a:lnTo>
                <a:close/>
              </a:path>
            </a:pathLst>
          </a:custGeom>
          <a:solidFill>
            <a:srgbClr val="5B9F54"/>
          </a:solidFill>
        </p:spPr>
        <p:txBody>
          <a:bodyPr wrap="square" lIns="0" tIns="0" rIns="0" bIns="0" rtlCol="0"/>
          <a:lstStyle/>
          <a:p>
            <a:endParaRPr/>
          </a:p>
        </p:txBody>
      </p:sp>
      <p:sp>
        <p:nvSpPr>
          <p:cNvPr id="4" name="object 4"/>
          <p:cNvSpPr/>
          <p:nvPr/>
        </p:nvSpPr>
        <p:spPr>
          <a:xfrm>
            <a:off x="8405271" y="549537"/>
            <a:ext cx="739140" cy="500380"/>
          </a:xfrm>
          <a:custGeom>
            <a:avLst/>
            <a:gdLst/>
            <a:ahLst/>
            <a:cxnLst/>
            <a:rect l="l" t="t" r="r" b="b"/>
            <a:pathLst>
              <a:path w="739140" h="500380">
                <a:moveTo>
                  <a:pt x="738733" y="0"/>
                </a:moveTo>
                <a:lnTo>
                  <a:pt x="634441" y="49415"/>
                </a:lnTo>
                <a:lnTo>
                  <a:pt x="527253" y="101739"/>
                </a:lnTo>
                <a:lnTo>
                  <a:pt x="420065" y="151155"/>
                </a:lnTo>
                <a:lnTo>
                  <a:pt x="309981" y="197675"/>
                </a:lnTo>
                <a:lnTo>
                  <a:pt x="240449" y="270344"/>
                </a:lnTo>
                <a:lnTo>
                  <a:pt x="165125" y="345922"/>
                </a:lnTo>
                <a:lnTo>
                  <a:pt x="86906" y="421513"/>
                </a:lnTo>
                <a:lnTo>
                  <a:pt x="0" y="499986"/>
                </a:lnTo>
                <a:lnTo>
                  <a:pt x="738733" y="499986"/>
                </a:lnTo>
                <a:lnTo>
                  <a:pt x="738733" y="0"/>
                </a:lnTo>
                <a:close/>
              </a:path>
            </a:pathLst>
          </a:custGeom>
          <a:solidFill>
            <a:srgbClr val="79B034"/>
          </a:solidFill>
        </p:spPr>
        <p:txBody>
          <a:bodyPr wrap="square" lIns="0" tIns="0" rIns="0" bIns="0" rtlCol="0"/>
          <a:lstStyle/>
          <a:p>
            <a:endParaRPr/>
          </a:p>
        </p:txBody>
      </p:sp>
      <p:sp>
        <p:nvSpPr>
          <p:cNvPr id="5" name="object 5"/>
          <p:cNvSpPr/>
          <p:nvPr/>
        </p:nvSpPr>
        <p:spPr>
          <a:xfrm>
            <a:off x="7932310" y="747732"/>
            <a:ext cx="784225" cy="302260"/>
          </a:xfrm>
          <a:custGeom>
            <a:avLst/>
            <a:gdLst/>
            <a:ahLst/>
            <a:cxnLst/>
            <a:rect l="l" t="t" r="r" b="b"/>
            <a:pathLst>
              <a:path w="784225" h="302259">
                <a:moveTo>
                  <a:pt x="783767" y="0"/>
                </a:moveTo>
                <a:lnTo>
                  <a:pt x="595782" y="78346"/>
                </a:lnTo>
                <a:lnTo>
                  <a:pt x="0" y="301802"/>
                </a:lnTo>
                <a:lnTo>
                  <a:pt x="474306" y="301802"/>
                </a:lnTo>
                <a:lnTo>
                  <a:pt x="561073" y="223443"/>
                </a:lnTo>
                <a:lnTo>
                  <a:pt x="639165" y="147993"/>
                </a:lnTo>
                <a:lnTo>
                  <a:pt x="714349" y="72542"/>
                </a:lnTo>
                <a:lnTo>
                  <a:pt x="783767" y="0"/>
                </a:lnTo>
                <a:close/>
              </a:path>
            </a:pathLst>
          </a:custGeom>
          <a:solidFill>
            <a:srgbClr val="5B9F54"/>
          </a:solidFill>
        </p:spPr>
        <p:txBody>
          <a:bodyPr wrap="square" lIns="0" tIns="0" rIns="0" bIns="0" rtlCol="0"/>
          <a:lstStyle/>
          <a:p>
            <a:endParaRPr/>
          </a:p>
        </p:txBody>
      </p:sp>
      <p:sp>
        <p:nvSpPr>
          <p:cNvPr id="6" name="object 6"/>
          <p:cNvSpPr/>
          <p:nvPr/>
        </p:nvSpPr>
        <p:spPr>
          <a:xfrm>
            <a:off x="2612570" y="144138"/>
            <a:ext cx="3918858" cy="136483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017991" y="1657629"/>
            <a:ext cx="5130543" cy="333778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551181" y="4796094"/>
            <a:ext cx="151765" cy="144780"/>
          </a:xfrm>
          <a:prstGeom prst="rect">
            <a:avLst/>
          </a:prstGeom>
        </p:spPr>
        <p:txBody>
          <a:bodyPr vert="horz" wrap="square" lIns="0" tIns="0" rIns="0" bIns="0" rtlCol="0">
            <a:spAutoFit/>
          </a:bodyPr>
          <a:lstStyle/>
          <a:p>
            <a:pPr marL="12700">
              <a:lnSpc>
                <a:spcPct val="100000"/>
              </a:lnSpc>
            </a:pPr>
            <a:r>
              <a:rPr sz="850" spc="20" dirty="0">
                <a:solidFill>
                  <a:srgbClr val="595958"/>
                </a:solidFill>
                <a:latin typeface="Arial"/>
                <a:cs typeface="Arial"/>
              </a:rPr>
              <a:t>28</a:t>
            </a:r>
            <a:endParaRPr sz="85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5605780" cy="382905"/>
          </a:xfrm>
          <a:prstGeom prst="rect">
            <a:avLst/>
          </a:prstGeom>
        </p:spPr>
        <p:txBody>
          <a:bodyPr vert="horz" wrap="square" lIns="0" tIns="0" rIns="0" bIns="0" rtlCol="0">
            <a:spAutoFit/>
          </a:bodyPr>
          <a:lstStyle/>
          <a:p>
            <a:pPr marL="12700">
              <a:lnSpc>
                <a:spcPct val="100000"/>
              </a:lnSpc>
            </a:pPr>
            <a:r>
              <a:rPr sz="2400" spc="15" dirty="0">
                <a:solidFill>
                  <a:srgbClr val="FFFFFF"/>
                </a:solidFill>
              </a:rPr>
              <a:t>What </a:t>
            </a:r>
            <a:r>
              <a:rPr sz="2400" spc="5" dirty="0">
                <a:solidFill>
                  <a:srgbClr val="FFFFFF"/>
                </a:solidFill>
              </a:rPr>
              <a:t>will </a:t>
            </a:r>
            <a:r>
              <a:rPr sz="2400" spc="10" dirty="0">
                <a:solidFill>
                  <a:srgbClr val="FFFFFF"/>
                </a:solidFill>
              </a:rPr>
              <a:t>this </a:t>
            </a:r>
            <a:r>
              <a:rPr sz="2400" dirty="0">
                <a:solidFill>
                  <a:srgbClr val="FFFFFF"/>
                </a:solidFill>
              </a:rPr>
              <a:t>project </a:t>
            </a:r>
            <a:r>
              <a:rPr sz="2400" spc="5" dirty="0">
                <a:solidFill>
                  <a:srgbClr val="FFFFFF"/>
                </a:solidFill>
              </a:rPr>
              <a:t>mean </a:t>
            </a:r>
            <a:r>
              <a:rPr sz="2400" spc="10" dirty="0">
                <a:solidFill>
                  <a:srgbClr val="FFFFFF"/>
                </a:solidFill>
              </a:rPr>
              <a:t>for</a:t>
            </a:r>
            <a:r>
              <a:rPr sz="2400" spc="-395" dirty="0">
                <a:solidFill>
                  <a:srgbClr val="FFFFFF"/>
                </a:solidFill>
              </a:rPr>
              <a:t> </a:t>
            </a:r>
            <a:r>
              <a:rPr sz="2400" spc="10" dirty="0">
                <a:solidFill>
                  <a:srgbClr val="FFFFFF"/>
                </a:solidFill>
              </a:rPr>
              <a:t>states?</a:t>
            </a:r>
            <a:endParaRPr sz="2400"/>
          </a:p>
        </p:txBody>
      </p:sp>
      <p:sp>
        <p:nvSpPr>
          <p:cNvPr id="3" name="object 3"/>
          <p:cNvSpPr txBox="1"/>
          <p:nvPr/>
        </p:nvSpPr>
        <p:spPr>
          <a:xfrm>
            <a:off x="1449354" y="1539799"/>
            <a:ext cx="6111240" cy="1927860"/>
          </a:xfrm>
          <a:prstGeom prst="rect">
            <a:avLst/>
          </a:prstGeom>
        </p:spPr>
        <p:txBody>
          <a:bodyPr vert="horz" wrap="square" lIns="0" tIns="0" rIns="0" bIns="0" rtlCol="0">
            <a:spAutoFit/>
          </a:bodyPr>
          <a:lstStyle/>
          <a:p>
            <a:pPr marL="269240" indent="-256540">
              <a:lnSpc>
                <a:spcPct val="100000"/>
              </a:lnSpc>
              <a:buSzPct val="113888"/>
              <a:buFont typeface="Arial"/>
              <a:buChar char="•"/>
              <a:tabLst>
                <a:tab pos="269240" algn="l"/>
                <a:tab pos="269875" algn="l"/>
              </a:tabLst>
            </a:pPr>
            <a:r>
              <a:rPr sz="1800" b="1" spc="-10" dirty="0">
                <a:solidFill>
                  <a:srgbClr val="06080A"/>
                </a:solidFill>
                <a:latin typeface="Arial"/>
                <a:cs typeface="Arial"/>
              </a:rPr>
              <a:t>Potential </a:t>
            </a:r>
            <a:r>
              <a:rPr sz="1800" b="1" dirty="0">
                <a:solidFill>
                  <a:srgbClr val="06080A"/>
                </a:solidFill>
                <a:latin typeface="Arial"/>
                <a:cs typeface="Arial"/>
              </a:rPr>
              <a:t>for </a:t>
            </a:r>
            <a:r>
              <a:rPr sz="1800" b="1" spc="-15" dirty="0">
                <a:solidFill>
                  <a:srgbClr val="06080A"/>
                </a:solidFill>
                <a:latin typeface="Arial"/>
                <a:cs typeface="Arial"/>
              </a:rPr>
              <a:t>new </a:t>
            </a:r>
            <a:r>
              <a:rPr sz="1800" b="1" spc="-5" dirty="0">
                <a:solidFill>
                  <a:srgbClr val="06080A"/>
                </a:solidFill>
                <a:latin typeface="Arial"/>
                <a:cs typeface="Arial"/>
              </a:rPr>
              <a:t>federal </a:t>
            </a:r>
            <a:r>
              <a:rPr sz="1800" b="1" spc="-20" dirty="0">
                <a:solidFill>
                  <a:srgbClr val="06080A"/>
                </a:solidFill>
                <a:latin typeface="Arial"/>
                <a:cs typeface="Arial"/>
              </a:rPr>
              <a:t>investment </a:t>
            </a:r>
            <a:r>
              <a:rPr sz="1800" b="1" spc="-5" dirty="0">
                <a:solidFill>
                  <a:srgbClr val="06080A"/>
                </a:solidFill>
                <a:latin typeface="Arial"/>
                <a:cs typeface="Arial"/>
              </a:rPr>
              <a:t>in</a:t>
            </a:r>
            <a:r>
              <a:rPr sz="1800" b="1" spc="254" dirty="0">
                <a:solidFill>
                  <a:srgbClr val="06080A"/>
                </a:solidFill>
                <a:latin typeface="Arial"/>
                <a:cs typeface="Arial"/>
              </a:rPr>
              <a:t> </a:t>
            </a:r>
            <a:r>
              <a:rPr sz="1800" b="1" spc="-10" dirty="0">
                <a:solidFill>
                  <a:srgbClr val="06080A"/>
                </a:solidFill>
                <a:latin typeface="Arial"/>
                <a:cs typeface="Arial"/>
              </a:rPr>
              <a:t>health</a:t>
            </a:r>
            <a:endParaRPr sz="1800">
              <a:latin typeface="Arial"/>
              <a:cs typeface="Arial"/>
            </a:endParaRPr>
          </a:p>
          <a:p>
            <a:pPr marL="269240" indent="-256540">
              <a:lnSpc>
                <a:spcPct val="100000"/>
              </a:lnSpc>
              <a:spcBef>
                <a:spcPts val="1420"/>
              </a:spcBef>
              <a:buSzPct val="113888"/>
              <a:buFont typeface="Arial"/>
              <a:buChar char="•"/>
              <a:tabLst>
                <a:tab pos="269240" algn="l"/>
                <a:tab pos="269875" algn="l"/>
              </a:tabLst>
            </a:pPr>
            <a:r>
              <a:rPr sz="1800" b="1" dirty="0">
                <a:solidFill>
                  <a:srgbClr val="06080A"/>
                </a:solidFill>
                <a:latin typeface="Arial"/>
                <a:cs typeface="Arial"/>
              </a:rPr>
              <a:t>Create </a:t>
            </a:r>
            <a:r>
              <a:rPr sz="1800" b="1" spc="-15" dirty="0">
                <a:solidFill>
                  <a:srgbClr val="06080A"/>
                </a:solidFill>
                <a:latin typeface="Arial"/>
                <a:cs typeface="Arial"/>
              </a:rPr>
              <a:t>national </a:t>
            </a:r>
            <a:r>
              <a:rPr sz="1800" b="1" spc="-10" dirty="0">
                <a:solidFill>
                  <a:srgbClr val="06080A"/>
                </a:solidFill>
                <a:latin typeface="Arial"/>
                <a:cs typeface="Arial"/>
              </a:rPr>
              <a:t>standard </a:t>
            </a:r>
            <a:r>
              <a:rPr sz="1800" b="1" dirty="0">
                <a:solidFill>
                  <a:srgbClr val="06080A"/>
                </a:solidFill>
                <a:latin typeface="Arial"/>
                <a:cs typeface="Arial"/>
              </a:rPr>
              <a:t>for </a:t>
            </a:r>
            <a:r>
              <a:rPr sz="1800" b="1" spc="-10" dirty="0">
                <a:solidFill>
                  <a:srgbClr val="06080A"/>
                </a:solidFill>
                <a:latin typeface="Arial"/>
                <a:cs typeface="Arial"/>
              </a:rPr>
              <a:t>geocoding </a:t>
            </a:r>
            <a:r>
              <a:rPr sz="1800" b="1" spc="-5" dirty="0">
                <a:solidFill>
                  <a:srgbClr val="06080A"/>
                </a:solidFill>
                <a:latin typeface="Arial"/>
                <a:cs typeface="Arial"/>
              </a:rPr>
              <a:t>of</a:t>
            </a:r>
            <a:r>
              <a:rPr sz="1800" b="1" spc="120" dirty="0">
                <a:solidFill>
                  <a:srgbClr val="06080A"/>
                </a:solidFill>
                <a:latin typeface="Arial"/>
                <a:cs typeface="Arial"/>
              </a:rPr>
              <a:t> </a:t>
            </a:r>
            <a:r>
              <a:rPr sz="1800" b="1" spc="-10" dirty="0">
                <a:solidFill>
                  <a:srgbClr val="06080A"/>
                </a:solidFill>
                <a:latin typeface="Arial"/>
                <a:cs typeface="Arial"/>
              </a:rPr>
              <a:t>deaths</a:t>
            </a:r>
            <a:endParaRPr sz="1800">
              <a:latin typeface="Arial"/>
              <a:cs typeface="Arial"/>
            </a:endParaRPr>
          </a:p>
          <a:p>
            <a:pPr marL="269240" marR="5080" indent="-256540">
              <a:lnSpc>
                <a:spcPct val="100000"/>
              </a:lnSpc>
              <a:spcBef>
                <a:spcPts val="1385"/>
              </a:spcBef>
              <a:buSzPct val="113888"/>
              <a:buFont typeface="Arial"/>
              <a:buChar char="•"/>
              <a:tabLst>
                <a:tab pos="269240" algn="l"/>
                <a:tab pos="269875" algn="l"/>
              </a:tabLst>
            </a:pPr>
            <a:r>
              <a:rPr sz="1800" b="1" spc="-15" dirty="0">
                <a:solidFill>
                  <a:srgbClr val="06080A"/>
                </a:solidFill>
                <a:latin typeface="Arial"/>
                <a:cs typeface="Arial"/>
              </a:rPr>
              <a:t>Census </a:t>
            </a:r>
            <a:r>
              <a:rPr sz="1800" b="1" spc="-5" dirty="0">
                <a:solidFill>
                  <a:srgbClr val="06080A"/>
                </a:solidFill>
                <a:latin typeface="Arial"/>
                <a:cs typeface="Arial"/>
              </a:rPr>
              <a:t>tract life </a:t>
            </a:r>
            <a:r>
              <a:rPr sz="1800" b="1" spc="-10" dirty="0">
                <a:solidFill>
                  <a:srgbClr val="06080A"/>
                </a:solidFill>
                <a:latin typeface="Arial"/>
                <a:cs typeface="Arial"/>
              </a:rPr>
              <a:t>expectancy </a:t>
            </a:r>
            <a:r>
              <a:rPr sz="1800" b="1" spc="-5" dirty="0">
                <a:solidFill>
                  <a:srgbClr val="06080A"/>
                </a:solidFill>
                <a:latin typeface="Arial"/>
                <a:cs typeface="Arial"/>
              </a:rPr>
              <a:t>can </a:t>
            </a:r>
            <a:r>
              <a:rPr sz="1800" b="1" dirty="0">
                <a:solidFill>
                  <a:srgbClr val="06080A"/>
                </a:solidFill>
                <a:latin typeface="Arial"/>
                <a:cs typeface="Arial"/>
              </a:rPr>
              <a:t>be </a:t>
            </a:r>
            <a:r>
              <a:rPr sz="1800" b="1" spc="-5" dirty="0">
                <a:solidFill>
                  <a:srgbClr val="06080A"/>
                </a:solidFill>
                <a:latin typeface="Arial"/>
                <a:cs typeface="Arial"/>
              </a:rPr>
              <a:t>compared </a:t>
            </a:r>
            <a:r>
              <a:rPr sz="1800" b="1" spc="-10" dirty="0">
                <a:solidFill>
                  <a:srgbClr val="06080A"/>
                </a:solidFill>
                <a:latin typeface="Arial"/>
                <a:cs typeface="Arial"/>
              </a:rPr>
              <a:t>across  jurisdictions </a:t>
            </a:r>
            <a:r>
              <a:rPr sz="1800" b="1" spc="-15" dirty="0">
                <a:solidFill>
                  <a:srgbClr val="06080A"/>
                </a:solidFill>
                <a:latin typeface="Arial"/>
                <a:cs typeface="Arial"/>
              </a:rPr>
              <a:t>within and </a:t>
            </a:r>
            <a:r>
              <a:rPr sz="1800" b="1" spc="-5" dirty="0">
                <a:solidFill>
                  <a:srgbClr val="06080A"/>
                </a:solidFill>
                <a:latin typeface="Arial"/>
                <a:cs typeface="Arial"/>
              </a:rPr>
              <a:t>across</a:t>
            </a:r>
            <a:r>
              <a:rPr sz="1800" b="1" spc="165" dirty="0">
                <a:solidFill>
                  <a:srgbClr val="06080A"/>
                </a:solidFill>
                <a:latin typeface="Arial"/>
                <a:cs typeface="Arial"/>
              </a:rPr>
              <a:t> </a:t>
            </a:r>
            <a:r>
              <a:rPr sz="1800" b="1" spc="-10" dirty="0">
                <a:solidFill>
                  <a:srgbClr val="06080A"/>
                </a:solidFill>
                <a:latin typeface="Arial"/>
                <a:cs typeface="Arial"/>
              </a:rPr>
              <a:t>states</a:t>
            </a:r>
            <a:endParaRPr sz="1800">
              <a:latin typeface="Arial"/>
              <a:cs typeface="Arial"/>
            </a:endParaRPr>
          </a:p>
          <a:p>
            <a:pPr marL="269240" indent="-256540">
              <a:lnSpc>
                <a:spcPct val="100000"/>
              </a:lnSpc>
              <a:spcBef>
                <a:spcPts val="1385"/>
              </a:spcBef>
              <a:buSzPct val="113888"/>
              <a:buFont typeface="Arial"/>
              <a:buChar char="•"/>
              <a:tabLst>
                <a:tab pos="269240" algn="l"/>
                <a:tab pos="269875" algn="l"/>
              </a:tabLst>
            </a:pPr>
            <a:r>
              <a:rPr sz="1800" b="1" spc="-5" dirty="0">
                <a:solidFill>
                  <a:srgbClr val="06080A"/>
                </a:solidFill>
                <a:latin typeface="Arial"/>
                <a:cs typeface="Arial"/>
              </a:rPr>
              <a:t>Geocoded </a:t>
            </a:r>
            <a:r>
              <a:rPr sz="1800" b="1" spc="-10" dirty="0">
                <a:solidFill>
                  <a:srgbClr val="06080A"/>
                </a:solidFill>
                <a:latin typeface="Arial"/>
                <a:cs typeface="Arial"/>
              </a:rPr>
              <a:t>deaths </a:t>
            </a:r>
            <a:r>
              <a:rPr sz="1800" b="1" spc="-15" dirty="0">
                <a:solidFill>
                  <a:srgbClr val="06080A"/>
                </a:solidFill>
                <a:latin typeface="Arial"/>
                <a:cs typeface="Arial"/>
              </a:rPr>
              <a:t>available </a:t>
            </a:r>
            <a:r>
              <a:rPr sz="1800" b="1" dirty="0">
                <a:solidFill>
                  <a:srgbClr val="06080A"/>
                </a:solidFill>
                <a:latin typeface="Arial"/>
                <a:cs typeface="Arial"/>
              </a:rPr>
              <a:t>for </a:t>
            </a:r>
            <a:r>
              <a:rPr sz="1800" b="1" spc="-15" dirty="0">
                <a:solidFill>
                  <a:srgbClr val="06080A"/>
                </a:solidFill>
                <a:latin typeface="Arial"/>
                <a:cs typeface="Arial"/>
              </a:rPr>
              <a:t>vital </a:t>
            </a:r>
            <a:r>
              <a:rPr sz="1800" b="1" spc="-5" dirty="0">
                <a:solidFill>
                  <a:srgbClr val="06080A"/>
                </a:solidFill>
                <a:latin typeface="Arial"/>
                <a:cs typeface="Arial"/>
              </a:rPr>
              <a:t>statistics</a:t>
            </a:r>
            <a:r>
              <a:rPr sz="1800" b="1" spc="215" dirty="0">
                <a:solidFill>
                  <a:srgbClr val="06080A"/>
                </a:solidFill>
                <a:latin typeface="Arial"/>
                <a:cs typeface="Arial"/>
              </a:rPr>
              <a:t> </a:t>
            </a:r>
            <a:r>
              <a:rPr sz="1800" b="1" spc="-5" dirty="0">
                <a:solidFill>
                  <a:srgbClr val="06080A"/>
                </a:solidFill>
                <a:latin typeface="Arial"/>
                <a:cs typeface="Arial"/>
              </a:rPr>
              <a:t>work</a:t>
            </a:r>
            <a:endParaRPr sz="180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29</a:t>
            </a:r>
            <a:endParaRPr sz="85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3200" y="267105"/>
            <a:ext cx="4038600" cy="520700"/>
          </a:xfrm>
          <a:prstGeom prst="rect">
            <a:avLst/>
          </a:prstGeom>
        </p:spPr>
        <p:txBody>
          <a:bodyPr vert="horz" wrap="square" lIns="0" tIns="0" rIns="0" bIns="0" rtlCol="0">
            <a:spAutoFit/>
          </a:bodyPr>
          <a:lstStyle/>
          <a:p>
            <a:pPr marL="12700">
              <a:lnSpc>
                <a:spcPct val="100000"/>
              </a:lnSpc>
            </a:pPr>
            <a:r>
              <a:rPr sz="3300" spc="-5" dirty="0">
                <a:solidFill>
                  <a:srgbClr val="FFFFFF"/>
                </a:solidFill>
              </a:rPr>
              <a:t>Project</a:t>
            </a:r>
            <a:r>
              <a:rPr sz="3300" spc="-45" dirty="0">
                <a:solidFill>
                  <a:srgbClr val="FFFFFF"/>
                </a:solidFill>
              </a:rPr>
              <a:t> </a:t>
            </a:r>
            <a:r>
              <a:rPr sz="3300" dirty="0">
                <a:solidFill>
                  <a:srgbClr val="FFFFFF"/>
                </a:solidFill>
              </a:rPr>
              <a:t>Significance</a:t>
            </a:r>
            <a:endParaRPr sz="3300"/>
          </a:p>
        </p:txBody>
      </p:sp>
      <p:sp>
        <p:nvSpPr>
          <p:cNvPr id="3" name="object 3"/>
          <p:cNvSpPr txBox="1"/>
          <p:nvPr/>
        </p:nvSpPr>
        <p:spPr>
          <a:xfrm>
            <a:off x="3103254" y="1473859"/>
            <a:ext cx="4758690" cy="2966720"/>
          </a:xfrm>
          <a:prstGeom prst="rect">
            <a:avLst/>
          </a:prstGeom>
        </p:spPr>
        <p:txBody>
          <a:bodyPr vert="horz" wrap="square" lIns="0" tIns="0" rIns="0" bIns="0" rtlCol="0">
            <a:spAutoFit/>
          </a:bodyPr>
          <a:lstStyle/>
          <a:p>
            <a:pPr marL="12700">
              <a:lnSpc>
                <a:spcPct val="100000"/>
              </a:lnSpc>
            </a:pPr>
            <a:r>
              <a:rPr sz="2100" b="1" spc="-10" dirty="0">
                <a:solidFill>
                  <a:srgbClr val="06080A"/>
                </a:solidFill>
                <a:latin typeface="Arial"/>
                <a:cs typeface="Arial"/>
              </a:rPr>
              <a:t>Groundbreaking</a:t>
            </a:r>
            <a:endParaRPr sz="2100" dirty="0">
              <a:latin typeface="Arial"/>
              <a:cs typeface="Arial"/>
            </a:endParaRPr>
          </a:p>
          <a:p>
            <a:pPr marL="12700">
              <a:lnSpc>
                <a:spcPct val="100000"/>
              </a:lnSpc>
              <a:spcBef>
                <a:spcPts val="1380"/>
              </a:spcBef>
            </a:pPr>
            <a:r>
              <a:rPr sz="2100" b="1" spc="-10" dirty="0">
                <a:solidFill>
                  <a:srgbClr val="06080A"/>
                </a:solidFill>
                <a:latin typeface="Arial"/>
                <a:cs typeface="Arial"/>
              </a:rPr>
              <a:t>Community </a:t>
            </a:r>
            <a:r>
              <a:rPr sz="2100" b="1" spc="-15" dirty="0">
                <a:solidFill>
                  <a:srgbClr val="06080A"/>
                </a:solidFill>
                <a:latin typeface="Arial"/>
                <a:cs typeface="Arial"/>
              </a:rPr>
              <a:t>development</a:t>
            </a:r>
            <a:r>
              <a:rPr sz="2100" b="1" spc="130" dirty="0">
                <a:solidFill>
                  <a:srgbClr val="06080A"/>
                </a:solidFill>
                <a:latin typeface="Arial"/>
                <a:cs typeface="Arial"/>
              </a:rPr>
              <a:t> </a:t>
            </a:r>
            <a:r>
              <a:rPr sz="2100" b="1" spc="-10" dirty="0">
                <a:solidFill>
                  <a:srgbClr val="06080A"/>
                </a:solidFill>
                <a:latin typeface="Arial"/>
                <a:cs typeface="Arial"/>
              </a:rPr>
              <a:t>funding</a:t>
            </a:r>
            <a:endParaRPr sz="2100" dirty="0">
              <a:latin typeface="Arial"/>
              <a:cs typeface="Arial"/>
            </a:endParaRPr>
          </a:p>
          <a:p>
            <a:pPr marL="12700" marR="5080">
              <a:lnSpc>
                <a:spcPct val="100000"/>
              </a:lnSpc>
              <a:spcBef>
                <a:spcPts val="1415"/>
              </a:spcBef>
            </a:pPr>
            <a:r>
              <a:rPr sz="2100" b="1" spc="-20" dirty="0">
                <a:solidFill>
                  <a:srgbClr val="06080A"/>
                </a:solidFill>
                <a:latin typeface="Arial"/>
                <a:cs typeface="Arial"/>
              </a:rPr>
              <a:t>Improve </a:t>
            </a:r>
            <a:r>
              <a:rPr sz="2100" b="1" spc="-5" dirty="0">
                <a:solidFill>
                  <a:srgbClr val="06080A"/>
                </a:solidFill>
                <a:latin typeface="Arial"/>
                <a:cs typeface="Arial"/>
              </a:rPr>
              <a:t>health </a:t>
            </a:r>
            <a:r>
              <a:rPr sz="2100" b="1" spc="-10" dirty="0">
                <a:solidFill>
                  <a:srgbClr val="06080A"/>
                </a:solidFill>
                <a:latin typeface="Arial"/>
                <a:cs typeface="Arial"/>
              </a:rPr>
              <a:t>of </a:t>
            </a:r>
            <a:r>
              <a:rPr sz="2100" b="1" u="heavy" spc="-10" dirty="0">
                <a:solidFill>
                  <a:srgbClr val="06080A"/>
                </a:solidFill>
                <a:latin typeface="Arial"/>
                <a:cs typeface="Arial"/>
              </a:rPr>
              <a:t>all </a:t>
            </a:r>
            <a:r>
              <a:rPr sz="2100" b="1" spc="-15" dirty="0">
                <a:solidFill>
                  <a:srgbClr val="06080A"/>
                </a:solidFill>
                <a:latin typeface="Arial"/>
                <a:cs typeface="Arial"/>
              </a:rPr>
              <a:t>Americans  </a:t>
            </a:r>
            <a:r>
              <a:rPr sz="2100" b="1" spc="-5" dirty="0">
                <a:solidFill>
                  <a:srgbClr val="06080A"/>
                </a:solidFill>
                <a:latin typeface="Arial"/>
                <a:cs typeface="Arial"/>
              </a:rPr>
              <a:t>regardless </a:t>
            </a:r>
            <a:r>
              <a:rPr sz="2100" b="1" spc="-10" dirty="0">
                <a:solidFill>
                  <a:srgbClr val="06080A"/>
                </a:solidFill>
                <a:latin typeface="Arial"/>
                <a:cs typeface="Arial"/>
              </a:rPr>
              <a:t>of place of</a:t>
            </a:r>
            <a:r>
              <a:rPr sz="2100" b="1" spc="15" dirty="0">
                <a:solidFill>
                  <a:srgbClr val="06080A"/>
                </a:solidFill>
                <a:latin typeface="Arial"/>
                <a:cs typeface="Arial"/>
              </a:rPr>
              <a:t> </a:t>
            </a:r>
            <a:r>
              <a:rPr sz="2100" b="1" spc="-5" dirty="0">
                <a:solidFill>
                  <a:srgbClr val="06080A"/>
                </a:solidFill>
                <a:latin typeface="Arial"/>
                <a:cs typeface="Arial"/>
              </a:rPr>
              <a:t>residence</a:t>
            </a:r>
            <a:endParaRPr sz="2100" dirty="0">
              <a:latin typeface="Arial"/>
              <a:cs typeface="Arial"/>
            </a:endParaRPr>
          </a:p>
          <a:p>
            <a:pPr marL="12700" marR="5080">
              <a:lnSpc>
                <a:spcPct val="100000"/>
              </a:lnSpc>
              <a:spcBef>
                <a:spcPts val="1380"/>
              </a:spcBef>
            </a:pPr>
            <a:r>
              <a:rPr sz="2100" b="1" spc="-5" dirty="0">
                <a:solidFill>
                  <a:srgbClr val="06080A"/>
                </a:solidFill>
                <a:latin typeface="Arial"/>
                <a:cs typeface="Arial"/>
              </a:rPr>
              <a:t>Raise </a:t>
            </a:r>
            <a:r>
              <a:rPr sz="2100" b="1" spc="-10" dirty="0">
                <a:solidFill>
                  <a:srgbClr val="06080A"/>
                </a:solidFill>
                <a:latin typeface="Arial"/>
                <a:cs typeface="Arial"/>
              </a:rPr>
              <a:t>awareness of </a:t>
            </a:r>
            <a:r>
              <a:rPr sz="2100" b="1" spc="-5" dirty="0">
                <a:solidFill>
                  <a:srgbClr val="06080A"/>
                </a:solidFill>
                <a:latin typeface="Arial"/>
                <a:cs typeface="Arial"/>
              </a:rPr>
              <a:t>health </a:t>
            </a:r>
            <a:r>
              <a:rPr sz="2100" b="1" spc="-10" dirty="0">
                <a:solidFill>
                  <a:srgbClr val="06080A"/>
                </a:solidFill>
                <a:latin typeface="Arial"/>
                <a:cs typeface="Arial"/>
              </a:rPr>
              <a:t>disparities  </a:t>
            </a:r>
            <a:r>
              <a:rPr sz="2100" b="1" spc="-5" dirty="0">
                <a:solidFill>
                  <a:srgbClr val="06080A"/>
                </a:solidFill>
                <a:latin typeface="Arial"/>
                <a:cs typeface="Arial"/>
              </a:rPr>
              <a:t>at </a:t>
            </a:r>
            <a:r>
              <a:rPr sz="2100" b="1" spc="-15" dirty="0">
                <a:solidFill>
                  <a:srgbClr val="06080A"/>
                </a:solidFill>
                <a:latin typeface="Arial"/>
                <a:cs typeface="Arial"/>
              </a:rPr>
              <a:t>community</a:t>
            </a:r>
            <a:r>
              <a:rPr sz="2100" b="1" spc="25" dirty="0">
                <a:solidFill>
                  <a:srgbClr val="06080A"/>
                </a:solidFill>
                <a:latin typeface="Arial"/>
                <a:cs typeface="Arial"/>
              </a:rPr>
              <a:t> </a:t>
            </a:r>
            <a:r>
              <a:rPr sz="2100" b="1" spc="-20" dirty="0">
                <a:solidFill>
                  <a:srgbClr val="06080A"/>
                </a:solidFill>
                <a:latin typeface="Arial"/>
                <a:cs typeface="Arial"/>
              </a:rPr>
              <a:t>level</a:t>
            </a:r>
            <a:endParaRPr sz="2100" dirty="0">
              <a:latin typeface="Arial"/>
              <a:cs typeface="Arial"/>
            </a:endParaRPr>
          </a:p>
          <a:p>
            <a:pPr marL="12700">
              <a:lnSpc>
                <a:spcPct val="100000"/>
              </a:lnSpc>
              <a:spcBef>
                <a:spcPts val="1415"/>
              </a:spcBef>
            </a:pPr>
            <a:r>
              <a:rPr sz="2100" b="1" spc="-10" dirty="0">
                <a:solidFill>
                  <a:srgbClr val="06080A"/>
                </a:solidFill>
                <a:latin typeface="Arial"/>
                <a:cs typeface="Arial"/>
              </a:rPr>
              <a:t>Sustainability</a:t>
            </a:r>
            <a:endParaRPr sz="2100" dirty="0">
              <a:latin typeface="Arial"/>
              <a:cs typeface="Arial"/>
            </a:endParaRPr>
          </a:p>
        </p:txBody>
      </p:sp>
      <p:sp>
        <p:nvSpPr>
          <p:cNvPr id="4" name="object 4"/>
          <p:cNvSpPr/>
          <p:nvPr/>
        </p:nvSpPr>
        <p:spPr>
          <a:xfrm>
            <a:off x="1130617" y="1166647"/>
            <a:ext cx="1911399" cy="397741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30</a:t>
            </a:r>
            <a:endParaRPr sz="85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3327400" cy="382905"/>
          </a:xfrm>
          <a:prstGeom prst="rect">
            <a:avLst/>
          </a:prstGeom>
        </p:spPr>
        <p:txBody>
          <a:bodyPr vert="horz" wrap="square" lIns="0" tIns="0" rIns="0" bIns="0" rtlCol="0">
            <a:spAutoFit/>
          </a:bodyPr>
          <a:lstStyle/>
          <a:p>
            <a:pPr marL="12700">
              <a:lnSpc>
                <a:spcPct val="100000"/>
              </a:lnSpc>
            </a:pPr>
            <a:r>
              <a:rPr sz="2400" dirty="0">
                <a:solidFill>
                  <a:srgbClr val="FFFFFF"/>
                </a:solidFill>
              </a:rPr>
              <a:t>Spark </a:t>
            </a:r>
            <a:r>
              <a:rPr sz="2400" spc="5" dirty="0">
                <a:solidFill>
                  <a:srgbClr val="FFFFFF"/>
                </a:solidFill>
              </a:rPr>
              <a:t>Thinking </a:t>
            </a:r>
            <a:r>
              <a:rPr sz="2400" spc="15" dirty="0">
                <a:solidFill>
                  <a:srgbClr val="FFFFFF"/>
                </a:solidFill>
              </a:rPr>
              <a:t>on</a:t>
            </a:r>
            <a:r>
              <a:rPr sz="2400" spc="-240" dirty="0">
                <a:solidFill>
                  <a:srgbClr val="FFFFFF"/>
                </a:solidFill>
              </a:rPr>
              <a:t> </a:t>
            </a:r>
            <a:r>
              <a:rPr sz="2400" spc="5" dirty="0">
                <a:solidFill>
                  <a:srgbClr val="FFFFFF"/>
                </a:solidFill>
              </a:rPr>
              <a:t>Use</a:t>
            </a:r>
            <a:endParaRPr sz="2400"/>
          </a:p>
        </p:txBody>
      </p:sp>
      <p:sp>
        <p:nvSpPr>
          <p:cNvPr id="3" name="object 3"/>
          <p:cNvSpPr txBox="1"/>
          <p:nvPr/>
        </p:nvSpPr>
        <p:spPr>
          <a:xfrm>
            <a:off x="444500" y="1218441"/>
            <a:ext cx="5379720" cy="3122930"/>
          </a:xfrm>
          <a:prstGeom prst="rect">
            <a:avLst/>
          </a:prstGeom>
        </p:spPr>
        <p:txBody>
          <a:bodyPr vert="horz" wrap="square" lIns="0" tIns="0" rIns="0" bIns="0" rtlCol="0">
            <a:spAutoFit/>
          </a:bodyPr>
          <a:lstStyle/>
          <a:p>
            <a:pPr marL="269240" indent="-256540">
              <a:lnSpc>
                <a:spcPct val="100000"/>
              </a:lnSpc>
              <a:buSzPct val="112121"/>
              <a:buFont typeface="Arial"/>
              <a:buChar char="•"/>
              <a:tabLst>
                <a:tab pos="269240" algn="l"/>
                <a:tab pos="269875" algn="l"/>
              </a:tabLst>
            </a:pPr>
            <a:r>
              <a:rPr sz="1650" b="1" spc="10" dirty="0">
                <a:solidFill>
                  <a:srgbClr val="06080A"/>
                </a:solidFill>
                <a:latin typeface="Arial"/>
                <a:cs typeface="Arial"/>
              </a:rPr>
              <a:t>Community </a:t>
            </a:r>
            <a:r>
              <a:rPr sz="1650" b="1" dirty="0">
                <a:solidFill>
                  <a:srgbClr val="06080A"/>
                </a:solidFill>
                <a:latin typeface="Arial"/>
                <a:cs typeface="Arial"/>
              </a:rPr>
              <a:t>Health</a:t>
            </a:r>
            <a:r>
              <a:rPr sz="1650" b="1" spc="-175" dirty="0">
                <a:solidFill>
                  <a:srgbClr val="06080A"/>
                </a:solidFill>
                <a:latin typeface="Arial"/>
                <a:cs typeface="Arial"/>
              </a:rPr>
              <a:t> </a:t>
            </a:r>
            <a:r>
              <a:rPr sz="1650" b="1" dirty="0">
                <a:solidFill>
                  <a:srgbClr val="06080A"/>
                </a:solidFill>
                <a:latin typeface="Arial"/>
                <a:cs typeface="Arial"/>
              </a:rPr>
              <a:t>Assessment</a:t>
            </a:r>
            <a:endParaRPr sz="1650">
              <a:latin typeface="Arial"/>
              <a:cs typeface="Arial"/>
            </a:endParaRPr>
          </a:p>
          <a:p>
            <a:pPr marL="269240" indent="-256540">
              <a:lnSpc>
                <a:spcPct val="100000"/>
              </a:lnSpc>
              <a:spcBef>
                <a:spcPts val="1425"/>
              </a:spcBef>
              <a:buSzPct val="112121"/>
              <a:buFont typeface="Arial"/>
              <a:buChar char="•"/>
              <a:tabLst>
                <a:tab pos="269240" algn="l"/>
                <a:tab pos="269875" algn="l"/>
              </a:tabLst>
            </a:pPr>
            <a:r>
              <a:rPr sz="1650" b="1" spc="5" dirty="0">
                <a:solidFill>
                  <a:srgbClr val="06080A"/>
                </a:solidFill>
                <a:latin typeface="Arial"/>
                <a:cs typeface="Arial"/>
              </a:rPr>
              <a:t>Untangling</a:t>
            </a:r>
            <a:r>
              <a:rPr sz="1650" b="1" spc="-55" dirty="0">
                <a:solidFill>
                  <a:srgbClr val="06080A"/>
                </a:solidFill>
                <a:latin typeface="Arial"/>
                <a:cs typeface="Arial"/>
              </a:rPr>
              <a:t> </a:t>
            </a:r>
            <a:r>
              <a:rPr sz="1650" b="1" spc="5" dirty="0">
                <a:solidFill>
                  <a:srgbClr val="06080A"/>
                </a:solidFill>
                <a:latin typeface="Arial"/>
                <a:cs typeface="Arial"/>
              </a:rPr>
              <a:t>effects</a:t>
            </a:r>
            <a:r>
              <a:rPr sz="1650" b="1" spc="-105" dirty="0">
                <a:solidFill>
                  <a:srgbClr val="06080A"/>
                </a:solidFill>
                <a:latin typeface="Arial"/>
                <a:cs typeface="Arial"/>
              </a:rPr>
              <a:t> </a:t>
            </a:r>
            <a:r>
              <a:rPr sz="1650" b="1" spc="15" dirty="0">
                <a:solidFill>
                  <a:srgbClr val="06080A"/>
                </a:solidFill>
                <a:latin typeface="Arial"/>
                <a:cs typeface="Arial"/>
              </a:rPr>
              <a:t>on</a:t>
            </a:r>
            <a:r>
              <a:rPr sz="1650" b="1" spc="-20" dirty="0">
                <a:solidFill>
                  <a:srgbClr val="06080A"/>
                </a:solidFill>
                <a:latin typeface="Arial"/>
                <a:cs typeface="Arial"/>
              </a:rPr>
              <a:t> </a:t>
            </a:r>
            <a:r>
              <a:rPr sz="1650" b="1" spc="5" dirty="0">
                <a:solidFill>
                  <a:srgbClr val="06080A"/>
                </a:solidFill>
                <a:latin typeface="Arial"/>
                <a:cs typeface="Arial"/>
              </a:rPr>
              <a:t>social</a:t>
            </a:r>
            <a:r>
              <a:rPr sz="1650" b="1" spc="-35" dirty="0">
                <a:solidFill>
                  <a:srgbClr val="06080A"/>
                </a:solidFill>
                <a:latin typeface="Arial"/>
                <a:cs typeface="Arial"/>
              </a:rPr>
              <a:t> </a:t>
            </a:r>
            <a:r>
              <a:rPr sz="1650" b="1" spc="5" dirty="0">
                <a:solidFill>
                  <a:srgbClr val="06080A"/>
                </a:solidFill>
                <a:latin typeface="Arial"/>
                <a:cs typeface="Arial"/>
              </a:rPr>
              <a:t>determinates</a:t>
            </a:r>
            <a:r>
              <a:rPr sz="1650" b="1" spc="-105" dirty="0">
                <a:solidFill>
                  <a:srgbClr val="06080A"/>
                </a:solidFill>
                <a:latin typeface="Arial"/>
                <a:cs typeface="Arial"/>
              </a:rPr>
              <a:t> </a:t>
            </a:r>
            <a:r>
              <a:rPr sz="1650" b="1" spc="10" dirty="0">
                <a:solidFill>
                  <a:srgbClr val="06080A"/>
                </a:solidFill>
                <a:latin typeface="Arial"/>
                <a:cs typeface="Arial"/>
              </a:rPr>
              <a:t>of</a:t>
            </a:r>
            <a:r>
              <a:rPr sz="1650" b="1" spc="-20" dirty="0">
                <a:solidFill>
                  <a:srgbClr val="06080A"/>
                </a:solidFill>
                <a:latin typeface="Arial"/>
                <a:cs typeface="Arial"/>
              </a:rPr>
              <a:t> </a:t>
            </a:r>
            <a:r>
              <a:rPr sz="1650" b="1" spc="5" dirty="0">
                <a:solidFill>
                  <a:srgbClr val="06080A"/>
                </a:solidFill>
                <a:latin typeface="Arial"/>
                <a:cs typeface="Arial"/>
              </a:rPr>
              <a:t>health</a:t>
            </a:r>
            <a:endParaRPr sz="165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spc="10" dirty="0">
                <a:solidFill>
                  <a:srgbClr val="06080A"/>
                </a:solidFill>
                <a:latin typeface="Arial"/>
                <a:cs typeface="Arial"/>
              </a:rPr>
              <a:t>Targeting</a:t>
            </a:r>
            <a:r>
              <a:rPr sz="1650" b="1" spc="-130" dirty="0">
                <a:solidFill>
                  <a:srgbClr val="06080A"/>
                </a:solidFill>
                <a:latin typeface="Arial"/>
                <a:cs typeface="Arial"/>
              </a:rPr>
              <a:t> </a:t>
            </a:r>
            <a:r>
              <a:rPr sz="1650" b="1" spc="5" dirty="0">
                <a:solidFill>
                  <a:srgbClr val="06080A"/>
                </a:solidFill>
                <a:latin typeface="Arial"/>
                <a:cs typeface="Arial"/>
              </a:rPr>
              <a:t>health</a:t>
            </a:r>
            <a:r>
              <a:rPr sz="1650" b="1" spc="-60" dirty="0">
                <a:solidFill>
                  <a:srgbClr val="06080A"/>
                </a:solidFill>
                <a:latin typeface="Arial"/>
                <a:cs typeface="Arial"/>
              </a:rPr>
              <a:t> </a:t>
            </a:r>
            <a:r>
              <a:rPr sz="1650" b="1" dirty="0">
                <a:solidFill>
                  <a:srgbClr val="06080A"/>
                </a:solidFill>
                <a:latin typeface="Arial"/>
                <a:cs typeface="Arial"/>
              </a:rPr>
              <a:t>initiative</a:t>
            </a:r>
            <a:r>
              <a:rPr sz="1650" b="1" spc="-40" dirty="0">
                <a:solidFill>
                  <a:srgbClr val="06080A"/>
                </a:solidFill>
                <a:latin typeface="Arial"/>
                <a:cs typeface="Arial"/>
              </a:rPr>
              <a:t> </a:t>
            </a:r>
            <a:r>
              <a:rPr sz="1650" b="1" spc="10" dirty="0">
                <a:solidFill>
                  <a:srgbClr val="06080A"/>
                </a:solidFill>
                <a:latin typeface="Arial"/>
                <a:cs typeface="Arial"/>
              </a:rPr>
              <a:t>below</a:t>
            </a:r>
            <a:r>
              <a:rPr sz="1650" b="1" spc="-55" dirty="0">
                <a:solidFill>
                  <a:srgbClr val="06080A"/>
                </a:solidFill>
                <a:latin typeface="Arial"/>
                <a:cs typeface="Arial"/>
              </a:rPr>
              <a:t> </a:t>
            </a:r>
            <a:r>
              <a:rPr sz="1650" b="1" spc="15" dirty="0">
                <a:solidFill>
                  <a:srgbClr val="06080A"/>
                </a:solidFill>
                <a:latin typeface="Arial"/>
                <a:cs typeface="Arial"/>
              </a:rPr>
              <a:t>county</a:t>
            </a:r>
            <a:r>
              <a:rPr sz="1650" b="1" spc="-75" dirty="0">
                <a:solidFill>
                  <a:srgbClr val="06080A"/>
                </a:solidFill>
                <a:latin typeface="Arial"/>
                <a:cs typeface="Arial"/>
              </a:rPr>
              <a:t> </a:t>
            </a:r>
            <a:r>
              <a:rPr sz="1650" b="1" spc="-5" dirty="0">
                <a:solidFill>
                  <a:srgbClr val="06080A"/>
                </a:solidFill>
                <a:latin typeface="Arial"/>
                <a:cs typeface="Arial"/>
              </a:rPr>
              <a:t>level</a:t>
            </a:r>
            <a:endParaRPr sz="1650">
              <a:latin typeface="Arial"/>
              <a:cs typeface="Arial"/>
            </a:endParaRPr>
          </a:p>
          <a:p>
            <a:pPr marL="269240" indent="-256540">
              <a:lnSpc>
                <a:spcPct val="100000"/>
              </a:lnSpc>
              <a:spcBef>
                <a:spcPts val="1390"/>
              </a:spcBef>
              <a:buSzPct val="112121"/>
              <a:buFont typeface="Arial"/>
              <a:buChar char="•"/>
              <a:tabLst>
                <a:tab pos="269240" algn="l"/>
                <a:tab pos="269875" algn="l"/>
              </a:tabLst>
            </a:pPr>
            <a:r>
              <a:rPr sz="1650" b="1" spc="5" dirty="0">
                <a:solidFill>
                  <a:srgbClr val="06080A"/>
                </a:solidFill>
                <a:latin typeface="Arial"/>
                <a:cs typeface="Arial"/>
              </a:rPr>
              <a:t>Examples </a:t>
            </a:r>
            <a:r>
              <a:rPr sz="1650" b="1" spc="10" dirty="0">
                <a:solidFill>
                  <a:srgbClr val="06080A"/>
                </a:solidFill>
                <a:latin typeface="Arial"/>
                <a:cs typeface="Arial"/>
              </a:rPr>
              <a:t>of </a:t>
            </a:r>
            <a:r>
              <a:rPr sz="1650" b="1" spc="5" dirty="0">
                <a:solidFill>
                  <a:srgbClr val="06080A"/>
                </a:solidFill>
                <a:latin typeface="Arial"/>
                <a:cs typeface="Arial"/>
              </a:rPr>
              <a:t>local health assessment</a:t>
            </a:r>
            <a:r>
              <a:rPr sz="1650" b="1" spc="-325" dirty="0">
                <a:solidFill>
                  <a:srgbClr val="06080A"/>
                </a:solidFill>
                <a:latin typeface="Arial"/>
                <a:cs typeface="Arial"/>
              </a:rPr>
              <a:t> </a:t>
            </a:r>
            <a:r>
              <a:rPr sz="1650" b="1" dirty="0">
                <a:solidFill>
                  <a:srgbClr val="06080A"/>
                </a:solidFill>
                <a:latin typeface="Arial"/>
                <a:cs typeface="Arial"/>
              </a:rPr>
              <a:t>activities</a:t>
            </a:r>
            <a:endParaRPr sz="1650">
              <a:latin typeface="Arial"/>
              <a:cs typeface="Arial"/>
            </a:endParaRPr>
          </a:p>
          <a:p>
            <a:pPr marL="494665" lvl="1" indent="-257175">
              <a:lnSpc>
                <a:spcPct val="100000"/>
              </a:lnSpc>
              <a:spcBef>
                <a:spcPts val="560"/>
              </a:spcBef>
              <a:buClr>
                <a:srgbClr val="25835B"/>
              </a:buClr>
              <a:buSzPct val="113793"/>
              <a:buChar char="•"/>
              <a:tabLst>
                <a:tab pos="494030" algn="l"/>
                <a:tab pos="494665" algn="l"/>
              </a:tabLst>
            </a:pPr>
            <a:r>
              <a:rPr sz="1450" spc="15" dirty="0">
                <a:solidFill>
                  <a:srgbClr val="06080A"/>
                </a:solidFill>
                <a:latin typeface="Arial"/>
                <a:cs typeface="Arial"/>
              </a:rPr>
              <a:t>Underserved</a:t>
            </a:r>
            <a:r>
              <a:rPr sz="1450" spc="35" dirty="0">
                <a:solidFill>
                  <a:srgbClr val="06080A"/>
                </a:solidFill>
                <a:latin typeface="Arial"/>
                <a:cs typeface="Arial"/>
              </a:rPr>
              <a:t> </a:t>
            </a:r>
            <a:r>
              <a:rPr sz="1450" spc="10" dirty="0">
                <a:solidFill>
                  <a:srgbClr val="06080A"/>
                </a:solidFill>
                <a:latin typeface="Arial"/>
                <a:cs typeface="Arial"/>
              </a:rPr>
              <a:t>populations</a:t>
            </a:r>
            <a:endParaRPr sz="1450">
              <a:latin typeface="Arial"/>
              <a:cs typeface="Arial"/>
            </a:endParaRPr>
          </a:p>
          <a:p>
            <a:pPr marL="494665" lvl="1" indent="-257175">
              <a:lnSpc>
                <a:spcPct val="100000"/>
              </a:lnSpc>
              <a:spcBef>
                <a:spcPts val="245"/>
              </a:spcBef>
              <a:buClr>
                <a:srgbClr val="25835B"/>
              </a:buClr>
              <a:buSzPct val="113793"/>
              <a:buChar char="•"/>
              <a:tabLst>
                <a:tab pos="494030" algn="l"/>
                <a:tab pos="494665" algn="l"/>
              </a:tabLst>
            </a:pPr>
            <a:r>
              <a:rPr sz="1450" spc="15" dirty="0">
                <a:solidFill>
                  <a:srgbClr val="06080A"/>
                </a:solidFill>
                <a:latin typeface="Arial"/>
                <a:cs typeface="Arial"/>
              </a:rPr>
              <a:t>Teen</a:t>
            </a:r>
            <a:r>
              <a:rPr sz="1450" spc="-25" dirty="0">
                <a:solidFill>
                  <a:srgbClr val="06080A"/>
                </a:solidFill>
                <a:latin typeface="Arial"/>
                <a:cs typeface="Arial"/>
              </a:rPr>
              <a:t> </a:t>
            </a:r>
            <a:r>
              <a:rPr sz="1450" spc="10" dirty="0">
                <a:solidFill>
                  <a:srgbClr val="06080A"/>
                </a:solidFill>
                <a:latin typeface="Arial"/>
                <a:cs typeface="Arial"/>
              </a:rPr>
              <a:t>births</a:t>
            </a:r>
            <a:endParaRPr sz="1450">
              <a:latin typeface="Arial"/>
              <a:cs typeface="Arial"/>
            </a:endParaRPr>
          </a:p>
          <a:p>
            <a:pPr marL="494665" lvl="1" indent="-257175">
              <a:lnSpc>
                <a:spcPct val="100000"/>
              </a:lnSpc>
              <a:spcBef>
                <a:spcPts val="280"/>
              </a:spcBef>
              <a:buClr>
                <a:srgbClr val="25835B"/>
              </a:buClr>
              <a:buSzPct val="113793"/>
              <a:buChar char="•"/>
              <a:tabLst>
                <a:tab pos="494030" algn="l"/>
                <a:tab pos="494665" algn="l"/>
              </a:tabLst>
            </a:pPr>
            <a:r>
              <a:rPr sz="1450" spc="10" dirty="0">
                <a:solidFill>
                  <a:srgbClr val="06080A"/>
                </a:solidFill>
                <a:latin typeface="Arial"/>
                <a:cs typeface="Arial"/>
              </a:rPr>
              <a:t>Neighborhood</a:t>
            </a:r>
            <a:r>
              <a:rPr sz="1450" spc="95" dirty="0">
                <a:solidFill>
                  <a:srgbClr val="06080A"/>
                </a:solidFill>
                <a:latin typeface="Arial"/>
                <a:cs typeface="Arial"/>
              </a:rPr>
              <a:t> </a:t>
            </a:r>
            <a:r>
              <a:rPr sz="1450" spc="15" dirty="0">
                <a:solidFill>
                  <a:srgbClr val="06080A"/>
                </a:solidFill>
                <a:latin typeface="Arial"/>
                <a:cs typeface="Arial"/>
              </a:rPr>
              <a:t>health</a:t>
            </a:r>
            <a:endParaRPr sz="1450">
              <a:latin typeface="Arial"/>
              <a:cs typeface="Arial"/>
            </a:endParaRPr>
          </a:p>
          <a:p>
            <a:pPr marL="494665" lvl="1" indent="-257175">
              <a:lnSpc>
                <a:spcPct val="100000"/>
              </a:lnSpc>
              <a:spcBef>
                <a:spcPts val="244"/>
              </a:spcBef>
              <a:buClr>
                <a:srgbClr val="25835B"/>
              </a:buClr>
              <a:buSzPct val="113793"/>
              <a:buChar char="•"/>
              <a:tabLst>
                <a:tab pos="494030" algn="l"/>
                <a:tab pos="494665" algn="l"/>
              </a:tabLst>
            </a:pPr>
            <a:r>
              <a:rPr sz="1450" spc="15" dirty="0">
                <a:solidFill>
                  <a:srgbClr val="06080A"/>
                </a:solidFill>
                <a:latin typeface="Arial"/>
                <a:cs typeface="Arial"/>
              </a:rPr>
              <a:t>Infant</a:t>
            </a:r>
            <a:r>
              <a:rPr sz="1450" spc="-55" dirty="0">
                <a:solidFill>
                  <a:srgbClr val="06080A"/>
                </a:solidFill>
                <a:latin typeface="Arial"/>
                <a:cs typeface="Arial"/>
              </a:rPr>
              <a:t> </a:t>
            </a:r>
            <a:r>
              <a:rPr sz="1450" spc="20" dirty="0">
                <a:solidFill>
                  <a:srgbClr val="06080A"/>
                </a:solidFill>
                <a:latin typeface="Arial"/>
                <a:cs typeface="Arial"/>
              </a:rPr>
              <a:t>mortality</a:t>
            </a:r>
            <a:endParaRPr sz="1450">
              <a:latin typeface="Arial"/>
              <a:cs typeface="Arial"/>
            </a:endParaRPr>
          </a:p>
          <a:p>
            <a:pPr marL="494665" lvl="1" indent="-257175">
              <a:lnSpc>
                <a:spcPct val="100000"/>
              </a:lnSpc>
              <a:spcBef>
                <a:spcPts val="245"/>
              </a:spcBef>
              <a:buClr>
                <a:srgbClr val="25835B"/>
              </a:buClr>
              <a:buSzPct val="113793"/>
              <a:buChar char="•"/>
              <a:tabLst>
                <a:tab pos="494030" algn="l"/>
                <a:tab pos="494665" algn="l"/>
              </a:tabLst>
            </a:pPr>
            <a:r>
              <a:rPr sz="1450" spc="15" dirty="0">
                <a:solidFill>
                  <a:srgbClr val="06080A"/>
                </a:solidFill>
                <a:latin typeface="Arial"/>
                <a:cs typeface="Arial"/>
              </a:rPr>
              <a:t>Pediatric telehealth </a:t>
            </a:r>
            <a:r>
              <a:rPr sz="1450" spc="10" dirty="0">
                <a:solidFill>
                  <a:srgbClr val="06080A"/>
                </a:solidFill>
                <a:latin typeface="Arial"/>
                <a:cs typeface="Arial"/>
              </a:rPr>
              <a:t>through </a:t>
            </a:r>
            <a:r>
              <a:rPr sz="1450" dirty="0">
                <a:solidFill>
                  <a:srgbClr val="06080A"/>
                </a:solidFill>
                <a:latin typeface="Arial"/>
                <a:cs typeface="Arial"/>
              </a:rPr>
              <a:t>school</a:t>
            </a:r>
            <a:r>
              <a:rPr sz="1450" spc="265" dirty="0">
                <a:solidFill>
                  <a:srgbClr val="06080A"/>
                </a:solidFill>
                <a:latin typeface="Arial"/>
                <a:cs typeface="Arial"/>
              </a:rPr>
              <a:t> </a:t>
            </a:r>
            <a:r>
              <a:rPr sz="1450" spc="20" dirty="0">
                <a:solidFill>
                  <a:srgbClr val="06080A"/>
                </a:solidFill>
                <a:latin typeface="Arial"/>
                <a:cs typeface="Arial"/>
              </a:rPr>
              <a:t>clinics</a:t>
            </a:r>
            <a:endParaRPr sz="1450">
              <a:latin typeface="Arial"/>
              <a:cs typeface="Arial"/>
            </a:endParaRPr>
          </a:p>
          <a:p>
            <a:pPr marL="494665" lvl="1" indent="-257175">
              <a:lnSpc>
                <a:spcPct val="100000"/>
              </a:lnSpc>
              <a:spcBef>
                <a:spcPts val="280"/>
              </a:spcBef>
              <a:buClr>
                <a:srgbClr val="25835B"/>
              </a:buClr>
              <a:buSzPct val="113793"/>
              <a:buChar char="•"/>
              <a:tabLst>
                <a:tab pos="494030" algn="l"/>
                <a:tab pos="494665" algn="l"/>
              </a:tabLst>
            </a:pPr>
            <a:r>
              <a:rPr sz="1450" spc="15" dirty="0">
                <a:solidFill>
                  <a:srgbClr val="06080A"/>
                </a:solidFill>
                <a:latin typeface="Arial"/>
                <a:cs typeface="Arial"/>
              </a:rPr>
              <a:t>Justify</a:t>
            </a:r>
            <a:r>
              <a:rPr sz="1450" spc="-75" dirty="0">
                <a:solidFill>
                  <a:srgbClr val="06080A"/>
                </a:solidFill>
                <a:latin typeface="Arial"/>
                <a:cs typeface="Arial"/>
              </a:rPr>
              <a:t> </a:t>
            </a:r>
            <a:r>
              <a:rPr sz="1450" spc="15" dirty="0">
                <a:solidFill>
                  <a:srgbClr val="06080A"/>
                </a:solidFill>
                <a:latin typeface="Arial"/>
                <a:cs typeface="Arial"/>
              </a:rPr>
              <a:t>funding</a:t>
            </a:r>
            <a:endParaRPr sz="145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31</a:t>
            </a:r>
            <a:endParaRPr sz="85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5354955" cy="382905"/>
          </a:xfrm>
          <a:prstGeom prst="rect">
            <a:avLst/>
          </a:prstGeom>
        </p:spPr>
        <p:txBody>
          <a:bodyPr vert="horz" wrap="square" lIns="0" tIns="0" rIns="0" bIns="0" rtlCol="0">
            <a:spAutoFit/>
          </a:bodyPr>
          <a:lstStyle/>
          <a:p>
            <a:pPr marL="12700">
              <a:lnSpc>
                <a:spcPct val="100000"/>
              </a:lnSpc>
            </a:pPr>
            <a:r>
              <a:rPr sz="2400" spc="5" dirty="0">
                <a:solidFill>
                  <a:srgbClr val="FFFFFF"/>
                </a:solidFill>
              </a:rPr>
              <a:t>Data </a:t>
            </a:r>
            <a:r>
              <a:rPr sz="2400" spc="10" dirty="0">
                <a:solidFill>
                  <a:srgbClr val="FFFFFF"/>
                </a:solidFill>
              </a:rPr>
              <a:t>and </a:t>
            </a:r>
            <a:r>
              <a:rPr sz="2400" spc="5" dirty="0">
                <a:solidFill>
                  <a:srgbClr val="FFFFFF"/>
                </a:solidFill>
              </a:rPr>
              <a:t>Methodological</a:t>
            </a:r>
            <a:r>
              <a:rPr sz="2400" spc="-260" dirty="0">
                <a:solidFill>
                  <a:srgbClr val="FFFFFF"/>
                </a:solidFill>
              </a:rPr>
              <a:t> </a:t>
            </a:r>
            <a:r>
              <a:rPr sz="2400" spc="5" dirty="0">
                <a:solidFill>
                  <a:srgbClr val="FFFFFF"/>
                </a:solidFill>
              </a:rPr>
              <a:t>Challenges</a:t>
            </a:r>
            <a:endParaRPr sz="2400"/>
          </a:p>
        </p:txBody>
      </p:sp>
      <p:sp>
        <p:nvSpPr>
          <p:cNvPr id="3" name="object 3"/>
          <p:cNvSpPr txBox="1"/>
          <p:nvPr/>
        </p:nvSpPr>
        <p:spPr>
          <a:xfrm>
            <a:off x="1483118" y="1193297"/>
            <a:ext cx="6181090" cy="3348354"/>
          </a:xfrm>
          <a:prstGeom prst="rect">
            <a:avLst/>
          </a:prstGeom>
        </p:spPr>
        <p:txBody>
          <a:bodyPr vert="horz" wrap="square" lIns="0" tIns="0" rIns="0" bIns="0" rtlCol="0">
            <a:spAutoFit/>
          </a:bodyPr>
          <a:lstStyle/>
          <a:p>
            <a:pPr marL="12700">
              <a:lnSpc>
                <a:spcPct val="100000"/>
              </a:lnSpc>
            </a:pPr>
            <a:r>
              <a:rPr sz="1650" b="1" spc="5" dirty="0">
                <a:solidFill>
                  <a:srgbClr val="06080A"/>
                </a:solidFill>
                <a:latin typeface="Arial"/>
                <a:cs typeface="Arial"/>
              </a:rPr>
              <a:t>Mortality </a:t>
            </a:r>
            <a:r>
              <a:rPr sz="1650" b="1" spc="10" dirty="0">
                <a:solidFill>
                  <a:srgbClr val="06080A"/>
                </a:solidFill>
                <a:latin typeface="Arial"/>
                <a:cs typeface="Arial"/>
              </a:rPr>
              <a:t>data for </a:t>
            </a:r>
            <a:r>
              <a:rPr sz="1650" b="1" spc="5" dirty="0">
                <a:solidFill>
                  <a:srgbClr val="06080A"/>
                </a:solidFill>
                <a:latin typeface="Arial"/>
                <a:cs typeface="Arial"/>
              </a:rPr>
              <a:t>small</a:t>
            </a:r>
            <a:r>
              <a:rPr sz="1650" b="1" spc="-295" dirty="0">
                <a:solidFill>
                  <a:srgbClr val="06080A"/>
                </a:solidFill>
                <a:latin typeface="Arial"/>
                <a:cs typeface="Arial"/>
              </a:rPr>
              <a:t> </a:t>
            </a:r>
            <a:r>
              <a:rPr sz="1650" b="1" dirty="0">
                <a:solidFill>
                  <a:srgbClr val="06080A"/>
                </a:solidFill>
                <a:latin typeface="Arial"/>
                <a:cs typeface="Arial"/>
              </a:rPr>
              <a:t>areas</a:t>
            </a:r>
            <a:endParaRPr sz="1650" dirty="0">
              <a:latin typeface="Arial"/>
              <a:cs typeface="Arial"/>
            </a:endParaRPr>
          </a:p>
          <a:p>
            <a:pPr marL="237490" marR="263525" indent="-224790">
              <a:lnSpc>
                <a:spcPct val="103899"/>
              </a:lnSpc>
              <a:spcBef>
                <a:spcPts val="490"/>
              </a:spcBef>
              <a:buClr>
                <a:srgbClr val="25835B"/>
              </a:buClr>
              <a:buSzPct val="113793"/>
              <a:buChar char="■"/>
              <a:tabLst>
                <a:tab pos="238125" algn="l"/>
              </a:tabLst>
            </a:pPr>
            <a:r>
              <a:rPr sz="1450" spc="20" dirty="0">
                <a:solidFill>
                  <a:srgbClr val="06080A"/>
                </a:solidFill>
                <a:latin typeface="Arial"/>
                <a:cs typeface="Arial"/>
              </a:rPr>
              <a:t>In </a:t>
            </a:r>
            <a:r>
              <a:rPr sz="1450" spc="15" dirty="0">
                <a:solidFill>
                  <a:srgbClr val="06080A"/>
                </a:solidFill>
                <a:latin typeface="Arial"/>
                <a:cs typeface="Arial"/>
              </a:rPr>
              <a:t>the United </a:t>
            </a:r>
            <a:r>
              <a:rPr sz="1450" spc="5" dirty="0">
                <a:solidFill>
                  <a:srgbClr val="06080A"/>
                </a:solidFill>
                <a:latin typeface="Arial"/>
                <a:cs typeface="Arial"/>
              </a:rPr>
              <a:t>States, </a:t>
            </a:r>
            <a:r>
              <a:rPr sz="1450" spc="15" dirty="0">
                <a:solidFill>
                  <a:srgbClr val="06080A"/>
                </a:solidFill>
                <a:latin typeface="Arial"/>
                <a:cs typeface="Arial"/>
              </a:rPr>
              <a:t>the </a:t>
            </a:r>
            <a:r>
              <a:rPr sz="1450" spc="10" dirty="0">
                <a:solidFill>
                  <a:srgbClr val="06080A"/>
                </a:solidFill>
                <a:latin typeface="Arial"/>
                <a:cs typeface="Arial"/>
              </a:rPr>
              <a:t>smallest geographic </a:t>
            </a:r>
            <a:r>
              <a:rPr sz="1450" spc="20" dirty="0">
                <a:solidFill>
                  <a:srgbClr val="06080A"/>
                </a:solidFill>
                <a:latin typeface="Arial"/>
                <a:cs typeface="Arial"/>
              </a:rPr>
              <a:t>identifier </a:t>
            </a:r>
            <a:r>
              <a:rPr sz="1450" spc="25" dirty="0">
                <a:solidFill>
                  <a:srgbClr val="06080A"/>
                </a:solidFill>
                <a:latin typeface="Arial"/>
                <a:cs typeface="Arial"/>
              </a:rPr>
              <a:t>available  </a:t>
            </a:r>
            <a:r>
              <a:rPr sz="1450" spc="15" dirty="0">
                <a:solidFill>
                  <a:srgbClr val="06080A"/>
                </a:solidFill>
                <a:latin typeface="Arial"/>
                <a:cs typeface="Arial"/>
              </a:rPr>
              <a:t>nationally </a:t>
            </a:r>
            <a:r>
              <a:rPr sz="1450" spc="25" dirty="0">
                <a:solidFill>
                  <a:srgbClr val="06080A"/>
                </a:solidFill>
                <a:latin typeface="Arial"/>
                <a:cs typeface="Arial"/>
              </a:rPr>
              <a:t>for </a:t>
            </a:r>
            <a:r>
              <a:rPr sz="1450" spc="20" dirty="0">
                <a:solidFill>
                  <a:srgbClr val="06080A"/>
                </a:solidFill>
                <a:latin typeface="Arial"/>
                <a:cs typeface="Arial"/>
              </a:rPr>
              <a:t>mortality </a:t>
            </a:r>
            <a:r>
              <a:rPr sz="1450" spc="10" dirty="0">
                <a:solidFill>
                  <a:srgbClr val="06080A"/>
                </a:solidFill>
                <a:latin typeface="Arial"/>
                <a:cs typeface="Arial"/>
              </a:rPr>
              <a:t>data </a:t>
            </a:r>
            <a:r>
              <a:rPr sz="1450" spc="20" dirty="0">
                <a:solidFill>
                  <a:srgbClr val="06080A"/>
                </a:solidFill>
                <a:latin typeface="Arial"/>
                <a:cs typeface="Arial"/>
              </a:rPr>
              <a:t>is </a:t>
            </a:r>
            <a:r>
              <a:rPr sz="1450" spc="15" dirty="0">
                <a:solidFill>
                  <a:srgbClr val="06080A"/>
                </a:solidFill>
                <a:latin typeface="Arial"/>
                <a:cs typeface="Arial"/>
              </a:rPr>
              <a:t>the </a:t>
            </a:r>
            <a:r>
              <a:rPr sz="1450" spc="10" dirty="0">
                <a:solidFill>
                  <a:srgbClr val="06080A"/>
                </a:solidFill>
                <a:latin typeface="Arial"/>
                <a:cs typeface="Arial"/>
              </a:rPr>
              <a:t>county </a:t>
            </a:r>
            <a:r>
              <a:rPr sz="1450" spc="5" dirty="0">
                <a:solidFill>
                  <a:srgbClr val="06080A"/>
                </a:solidFill>
                <a:latin typeface="Arial"/>
                <a:cs typeface="Arial"/>
              </a:rPr>
              <a:t>of </a:t>
            </a:r>
            <a:r>
              <a:rPr sz="1450" spc="10" dirty="0">
                <a:solidFill>
                  <a:srgbClr val="06080A"/>
                </a:solidFill>
                <a:latin typeface="Arial"/>
                <a:cs typeface="Arial"/>
              </a:rPr>
              <a:t>residence </a:t>
            </a:r>
            <a:r>
              <a:rPr sz="1450" spc="5" dirty="0">
                <a:solidFill>
                  <a:srgbClr val="06080A"/>
                </a:solidFill>
                <a:latin typeface="Arial"/>
                <a:cs typeface="Arial"/>
              </a:rPr>
              <a:t>of</a:t>
            </a:r>
            <a:r>
              <a:rPr sz="1450" spc="235" dirty="0">
                <a:solidFill>
                  <a:srgbClr val="06080A"/>
                </a:solidFill>
                <a:latin typeface="Arial"/>
                <a:cs typeface="Arial"/>
              </a:rPr>
              <a:t> </a:t>
            </a:r>
            <a:r>
              <a:rPr sz="1450" spc="5" dirty="0">
                <a:solidFill>
                  <a:srgbClr val="06080A"/>
                </a:solidFill>
                <a:latin typeface="Arial"/>
                <a:cs typeface="Arial"/>
              </a:rPr>
              <a:t>decedents.</a:t>
            </a:r>
            <a:endParaRPr sz="1450" dirty="0">
              <a:latin typeface="Arial"/>
              <a:cs typeface="Arial"/>
            </a:endParaRPr>
          </a:p>
          <a:p>
            <a:pPr marL="237490" indent="-224790">
              <a:lnSpc>
                <a:spcPct val="100000"/>
              </a:lnSpc>
              <a:spcBef>
                <a:spcPts val="240"/>
              </a:spcBef>
              <a:buClr>
                <a:srgbClr val="25835B"/>
              </a:buClr>
              <a:buSzPct val="113793"/>
              <a:buChar char="■"/>
              <a:tabLst>
                <a:tab pos="238125" algn="l"/>
              </a:tabLst>
            </a:pPr>
            <a:r>
              <a:rPr sz="1450" spc="20" dirty="0">
                <a:solidFill>
                  <a:srgbClr val="06080A"/>
                </a:solidFill>
                <a:latin typeface="Arial"/>
                <a:cs typeface="Arial"/>
              </a:rPr>
              <a:t>6 </a:t>
            </a:r>
            <a:r>
              <a:rPr sz="1450" spc="10" dirty="0">
                <a:solidFill>
                  <a:srgbClr val="06080A"/>
                </a:solidFill>
                <a:latin typeface="Arial"/>
                <a:cs typeface="Arial"/>
              </a:rPr>
              <a:t>years </a:t>
            </a:r>
            <a:r>
              <a:rPr sz="1450" spc="5" dirty="0">
                <a:solidFill>
                  <a:srgbClr val="06080A"/>
                </a:solidFill>
                <a:latin typeface="Arial"/>
                <a:cs typeface="Arial"/>
              </a:rPr>
              <a:t>of </a:t>
            </a:r>
            <a:r>
              <a:rPr sz="1450" spc="10" dirty="0">
                <a:solidFill>
                  <a:srgbClr val="06080A"/>
                </a:solidFill>
                <a:latin typeface="Arial"/>
                <a:cs typeface="Arial"/>
              </a:rPr>
              <a:t>geocoded deaths </a:t>
            </a:r>
            <a:r>
              <a:rPr sz="1450" spc="5" dirty="0">
                <a:solidFill>
                  <a:srgbClr val="06080A"/>
                </a:solidFill>
                <a:latin typeface="Arial"/>
                <a:cs typeface="Arial"/>
              </a:rPr>
              <a:t>(2010-2015) at census </a:t>
            </a:r>
            <a:r>
              <a:rPr sz="1450" spc="10" dirty="0">
                <a:solidFill>
                  <a:srgbClr val="06080A"/>
                </a:solidFill>
                <a:latin typeface="Arial"/>
                <a:cs typeface="Arial"/>
              </a:rPr>
              <a:t>tract </a:t>
            </a:r>
            <a:r>
              <a:rPr sz="1450" spc="254" dirty="0">
                <a:solidFill>
                  <a:srgbClr val="06080A"/>
                </a:solidFill>
                <a:latin typeface="Arial"/>
                <a:cs typeface="Arial"/>
              </a:rPr>
              <a:t> </a:t>
            </a:r>
            <a:r>
              <a:rPr sz="1450" spc="25" dirty="0">
                <a:solidFill>
                  <a:srgbClr val="06080A"/>
                </a:solidFill>
                <a:latin typeface="Arial"/>
                <a:cs typeface="Arial"/>
              </a:rPr>
              <a:t>level</a:t>
            </a:r>
            <a:endParaRPr sz="1450" dirty="0">
              <a:latin typeface="Arial"/>
              <a:cs typeface="Arial"/>
            </a:endParaRPr>
          </a:p>
          <a:p>
            <a:pPr marL="12700">
              <a:lnSpc>
                <a:spcPct val="100000"/>
              </a:lnSpc>
              <a:spcBef>
                <a:spcPts val="1105"/>
              </a:spcBef>
            </a:pPr>
            <a:r>
              <a:rPr sz="1650" b="1" spc="10" dirty="0">
                <a:solidFill>
                  <a:srgbClr val="06080A"/>
                </a:solidFill>
                <a:latin typeface="Arial"/>
                <a:cs typeface="Arial"/>
              </a:rPr>
              <a:t>Population data for </a:t>
            </a:r>
            <a:r>
              <a:rPr sz="1650" b="1" spc="5" dirty="0">
                <a:solidFill>
                  <a:srgbClr val="06080A"/>
                </a:solidFill>
                <a:latin typeface="Arial"/>
                <a:cs typeface="Arial"/>
              </a:rPr>
              <a:t>small</a:t>
            </a:r>
            <a:r>
              <a:rPr sz="1650" b="1" spc="-300" dirty="0">
                <a:solidFill>
                  <a:srgbClr val="06080A"/>
                </a:solidFill>
                <a:latin typeface="Arial"/>
                <a:cs typeface="Arial"/>
              </a:rPr>
              <a:t> </a:t>
            </a:r>
            <a:r>
              <a:rPr sz="1650" b="1" dirty="0">
                <a:solidFill>
                  <a:srgbClr val="06080A"/>
                </a:solidFill>
                <a:latin typeface="Arial"/>
                <a:cs typeface="Arial"/>
              </a:rPr>
              <a:t>areas</a:t>
            </a:r>
            <a:endParaRPr sz="1650" dirty="0">
              <a:latin typeface="Arial"/>
              <a:cs typeface="Arial"/>
            </a:endParaRPr>
          </a:p>
          <a:p>
            <a:pPr marL="237490" marR="5080" indent="-224790">
              <a:lnSpc>
                <a:spcPct val="103899"/>
              </a:lnSpc>
              <a:spcBef>
                <a:spcPts val="490"/>
              </a:spcBef>
              <a:buClr>
                <a:srgbClr val="25835B"/>
              </a:buClr>
              <a:buSzPct val="113793"/>
              <a:buChar char="■"/>
              <a:tabLst>
                <a:tab pos="238125" algn="l"/>
              </a:tabLst>
            </a:pPr>
            <a:r>
              <a:rPr sz="1450" spc="5" dirty="0">
                <a:solidFill>
                  <a:srgbClr val="06080A"/>
                </a:solidFill>
                <a:latin typeface="Arial"/>
                <a:cs typeface="Arial"/>
              </a:rPr>
              <a:t>Census </a:t>
            </a:r>
            <a:r>
              <a:rPr sz="1450" spc="10" dirty="0">
                <a:solidFill>
                  <a:srgbClr val="06080A"/>
                </a:solidFill>
                <a:latin typeface="Arial"/>
                <a:cs typeface="Arial"/>
              </a:rPr>
              <a:t>Bureau does </a:t>
            </a:r>
            <a:r>
              <a:rPr sz="1450" spc="5" dirty="0">
                <a:solidFill>
                  <a:srgbClr val="06080A"/>
                </a:solidFill>
                <a:latin typeface="Arial"/>
                <a:cs typeface="Arial"/>
              </a:rPr>
              <a:t>not </a:t>
            </a:r>
            <a:r>
              <a:rPr sz="1450" spc="10" dirty="0">
                <a:solidFill>
                  <a:srgbClr val="06080A"/>
                </a:solidFill>
                <a:latin typeface="Arial"/>
                <a:cs typeface="Arial"/>
              </a:rPr>
              <a:t>produce </a:t>
            </a:r>
            <a:r>
              <a:rPr sz="1450" dirty="0">
                <a:solidFill>
                  <a:srgbClr val="06080A"/>
                </a:solidFill>
                <a:latin typeface="Arial"/>
                <a:cs typeface="Arial"/>
              </a:rPr>
              <a:t>postcensal </a:t>
            </a:r>
            <a:r>
              <a:rPr sz="1450" spc="10" dirty="0">
                <a:solidFill>
                  <a:srgbClr val="06080A"/>
                </a:solidFill>
                <a:latin typeface="Arial"/>
                <a:cs typeface="Arial"/>
              </a:rPr>
              <a:t>or </a:t>
            </a:r>
            <a:r>
              <a:rPr sz="1450" spc="5" dirty="0">
                <a:solidFill>
                  <a:srgbClr val="06080A"/>
                </a:solidFill>
                <a:latin typeface="Arial"/>
                <a:cs typeface="Arial"/>
              </a:rPr>
              <a:t>intercensal </a:t>
            </a:r>
            <a:r>
              <a:rPr sz="1450" spc="10" dirty="0">
                <a:solidFill>
                  <a:srgbClr val="06080A"/>
                </a:solidFill>
                <a:latin typeface="Arial"/>
                <a:cs typeface="Arial"/>
              </a:rPr>
              <a:t>population  </a:t>
            </a:r>
            <a:r>
              <a:rPr sz="1450" spc="15" dirty="0">
                <a:solidFill>
                  <a:srgbClr val="06080A"/>
                </a:solidFill>
                <a:latin typeface="Arial"/>
                <a:cs typeface="Arial"/>
              </a:rPr>
              <a:t>estimates below </a:t>
            </a:r>
            <a:r>
              <a:rPr sz="1450" spc="10" dirty="0">
                <a:solidFill>
                  <a:srgbClr val="06080A"/>
                </a:solidFill>
                <a:latin typeface="Arial"/>
                <a:cs typeface="Arial"/>
              </a:rPr>
              <a:t>county</a:t>
            </a:r>
            <a:r>
              <a:rPr sz="1450" spc="105" dirty="0">
                <a:solidFill>
                  <a:srgbClr val="06080A"/>
                </a:solidFill>
                <a:latin typeface="Arial"/>
                <a:cs typeface="Arial"/>
              </a:rPr>
              <a:t> </a:t>
            </a:r>
            <a:r>
              <a:rPr sz="1450" spc="25" dirty="0">
                <a:solidFill>
                  <a:srgbClr val="06080A"/>
                </a:solidFill>
                <a:latin typeface="Arial"/>
                <a:cs typeface="Arial"/>
              </a:rPr>
              <a:t>level</a:t>
            </a:r>
            <a:endParaRPr sz="1450" dirty="0">
              <a:latin typeface="Arial"/>
              <a:cs typeface="Arial"/>
            </a:endParaRPr>
          </a:p>
          <a:p>
            <a:pPr marL="12700">
              <a:lnSpc>
                <a:spcPct val="100000"/>
              </a:lnSpc>
              <a:spcBef>
                <a:spcPts val="1070"/>
              </a:spcBef>
            </a:pPr>
            <a:r>
              <a:rPr sz="1650" b="1" spc="5" dirty="0">
                <a:solidFill>
                  <a:srgbClr val="06080A"/>
                </a:solidFill>
                <a:latin typeface="Arial"/>
                <a:cs typeface="Arial"/>
              </a:rPr>
              <a:t>Small</a:t>
            </a:r>
            <a:r>
              <a:rPr sz="1650" b="1" spc="-50" dirty="0">
                <a:solidFill>
                  <a:srgbClr val="06080A"/>
                </a:solidFill>
                <a:latin typeface="Arial"/>
                <a:cs typeface="Arial"/>
              </a:rPr>
              <a:t> </a:t>
            </a:r>
            <a:r>
              <a:rPr sz="1650" b="1" spc="10" dirty="0">
                <a:solidFill>
                  <a:srgbClr val="06080A"/>
                </a:solidFill>
                <a:latin typeface="Arial"/>
                <a:cs typeface="Arial"/>
              </a:rPr>
              <a:t>population</a:t>
            </a:r>
            <a:r>
              <a:rPr sz="1650" b="1" spc="-105" dirty="0">
                <a:solidFill>
                  <a:srgbClr val="06080A"/>
                </a:solidFill>
                <a:latin typeface="Arial"/>
                <a:cs typeface="Arial"/>
              </a:rPr>
              <a:t> </a:t>
            </a:r>
            <a:r>
              <a:rPr sz="1650" b="1" spc="5" dirty="0">
                <a:solidFill>
                  <a:srgbClr val="06080A"/>
                </a:solidFill>
                <a:latin typeface="Arial"/>
                <a:cs typeface="Arial"/>
              </a:rPr>
              <a:t>sizes</a:t>
            </a:r>
            <a:r>
              <a:rPr sz="1650" b="1" spc="-85" dirty="0">
                <a:solidFill>
                  <a:srgbClr val="06080A"/>
                </a:solidFill>
                <a:latin typeface="Arial"/>
                <a:cs typeface="Arial"/>
              </a:rPr>
              <a:t> </a:t>
            </a:r>
            <a:r>
              <a:rPr sz="1650" b="1" spc="10" dirty="0">
                <a:solidFill>
                  <a:srgbClr val="06080A"/>
                </a:solidFill>
                <a:latin typeface="Arial"/>
                <a:cs typeface="Arial"/>
              </a:rPr>
              <a:t>and</a:t>
            </a:r>
            <a:r>
              <a:rPr sz="1650" b="1" spc="-35" dirty="0">
                <a:solidFill>
                  <a:srgbClr val="06080A"/>
                </a:solidFill>
                <a:latin typeface="Arial"/>
                <a:cs typeface="Arial"/>
              </a:rPr>
              <a:t> </a:t>
            </a:r>
            <a:r>
              <a:rPr sz="1650" b="1" spc="10" dirty="0">
                <a:solidFill>
                  <a:srgbClr val="06080A"/>
                </a:solidFill>
                <a:latin typeface="Arial"/>
                <a:cs typeface="Arial"/>
              </a:rPr>
              <a:t>death</a:t>
            </a:r>
            <a:r>
              <a:rPr sz="1650" b="1" spc="-70" dirty="0">
                <a:solidFill>
                  <a:srgbClr val="06080A"/>
                </a:solidFill>
                <a:latin typeface="Arial"/>
                <a:cs typeface="Arial"/>
              </a:rPr>
              <a:t> </a:t>
            </a:r>
            <a:r>
              <a:rPr sz="1650" b="1" spc="15" dirty="0">
                <a:solidFill>
                  <a:srgbClr val="06080A"/>
                </a:solidFill>
                <a:latin typeface="Arial"/>
                <a:cs typeface="Arial"/>
              </a:rPr>
              <a:t>counts</a:t>
            </a:r>
            <a:endParaRPr sz="1650" dirty="0">
              <a:latin typeface="Arial"/>
              <a:cs typeface="Arial"/>
            </a:endParaRPr>
          </a:p>
          <a:p>
            <a:pPr marL="237490" marR="329565" indent="-224790">
              <a:lnSpc>
                <a:spcPct val="103899"/>
              </a:lnSpc>
              <a:spcBef>
                <a:spcPts val="489"/>
              </a:spcBef>
              <a:buClr>
                <a:srgbClr val="25835B"/>
              </a:buClr>
              <a:buSzPct val="113793"/>
              <a:buChar char="■"/>
              <a:tabLst>
                <a:tab pos="238125" algn="l"/>
              </a:tabLst>
            </a:pPr>
            <a:r>
              <a:rPr sz="1450" spc="15" dirty="0">
                <a:solidFill>
                  <a:srgbClr val="06080A"/>
                </a:solidFill>
                <a:latin typeface="Arial"/>
                <a:cs typeface="Arial"/>
              </a:rPr>
              <a:t>Below </a:t>
            </a:r>
            <a:r>
              <a:rPr sz="1450" spc="20" dirty="0">
                <a:solidFill>
                  <a:srgbClr val="06080A"/>
                </a:solidFill>
                <a:latin typeface="Arial"/>
                <a:cs typeface="Arial"/>
              </a:rPr>
              <a:t>a </a:t>
            </a:r>
            <a:r>
              <a:rPr sz="1450" spc="15" dirty="0">
                <a:solidFill>
                  <a:srgbClr val="06080A"/>
                </a:solidFill>
                <a:latin typeface="Arial"/>
                <a:cs typeface="Arial"/>
              </a:rPr>
              <a:t>certain size/number </a:t>
            </a:r>
            <a:r>
              <a:rPr sz="1450" spc="30" dirty="0">
                <a:solidFill>
                  <a:srgbClr val="06080A"/>
                </a:solidFill>
                <a:latin typeface="Arial"/>
                <a:cs typeface="Arial"/>
              </a:rPr>
              <a:t>life </a:t>
            </a:r>
            <a:r>
              <a:rPr sz="1450" spc="15" dirty="0">
                <a:solidFill>
                  <a:srgbClr val="06080A"/>
                </a:solidFill>
                <a:latin typeface="Arial"/>
                <a:cs typeface="Arial"/>
              </a:rPr>
              <a:t>table estimates </a:t>
            </a:r>
            <a:r>
              <a:rPr sz="1450" spc="10" dirty="0">
                <a:solidFill>
                  <a:srgbClr val="06080A"/>
                </a:solidFill>
                <a:latin typeface="Arial"/>
                <a:cs typeface="Arial"/>
              </a:rPr>
              <a:t>are </a:t>
            </a:r>
            <a:r>
              <a:rPr sz="1450" spc="15" dirty="0">
                <a:solidFill>
                  <a:srgbClr val="06080A"/>
                </a:solidFill>
                <a:latin typeface="Arial"/>
                <a:cs typeface="Arial"/>
              </a:rPr>
              <a:t>unreliable </a:t>
            </a:r>
            <a:r>
              <a:rPr sz="1450" spc="5" dirty="0">
                <a:solidFill>
                  <a:srgbClr val="06080A"/>
                </a:solidFill>
                <a:latin typeface="Arial"/>
                <a:cs typeface="Arial"/>
              </a:rPr>
              <a:t>and  unstable</a:t>
            </a:r>
            <a:endParaRPr sz="1450" dirty="0">
              <a:latin typeface="Arial"/>
              <a:cs typeface="Arial"/>
            </a:endParaRPr>
          </a:p>
          <a:p>
            <a:pPr marL="237490" marR="386080" indent="-224790">
              <a:lnSpc>
                <a:spcPct val="103899"/>
              </a:lnSpc>
              <a:spcBef>
                <a:spcPts val="180"/>
              </a:spcBef>
              <a:buClr>
                <a:srgbClr val="25835B"/>
              </a:buClr>
              <a:buSzPct val="113793"/>
              <a:buChar char="■"/>
              <a:tabLst>
                <a:tab pos="238125" algn="l"/>
              </a:tabLst>
            </a:pPr>
            <a:r>
              <a:rPr sz="1450" spc="15" dirty="0">
                <a:solidFill>
                  <a:srgbClr val="06080A"/>
                </a:solidFill>
                <a:latin typeface="Arial"/>
                <a:cs typeface="Arial"/>
              </a:rPr>
              <a:t>How small can </a:t>
            </a:r>
            <a:r>
              <a:rPr sz="1450" spc="10" dirty="0">
                <a:solidFill>
                  <a:srgbClr val="06080A"/>
                </a:solidFill>
                <a:latin typeface="Arial"/>
                <a:cs typeface="Arial"/>
              </a:rPr>
              <a:t>populations or death counts be </a:t>
            </a:r>
            <a:r>
              <a:rPr sz="1450" spc="25" dirty="0">
                <a:solidFill>
                  <a:srgbClr val="06080A"/>
                </a:solidFill>
                <a:latin typeface="Arial"/>
                <a:cs typeface="Arial"/>
              </a:rPr>
              <a:t>in </a:t>
            </a:r>
            <a:r>
              <a:rPr sz="1450" spc="5" dirty="0">
                <a:solidFill>
                  <a:srgbClr val="06080A"/>
                </a:solidFill>
                <a:latin typeface="Arial"/>
                <a:cs typeface="Arial"/>
              </a:rPr>
              <a:t>order </a:t>
            </a:r>
            <a:r>
              <a:rPr sz="1450" spc="20" dirty="0">
                <a:solidFill>
                  <a:srgbClr val="06080A"/>
                </a:solidFill>
                <a:latin typeface="Arial"/>
                <a:cs typeface="Arial"/>
              </a:rPr>
              <a:t>to </a:t>
            </a:r>
            <a:r>
              <a:rPr sz="1450" spc="10" dirty="0">
                <a:solidFill>
                  <a:srgbClr val="06080A"/>
                </a:solidFill>
                <a:latin typeface="Arial"/>
                <a:cs typeface="Arial"/>
              </a:rPr>
              <a:t>produce  </a:t>
            </a:r>
            <a:r>
              <a:rPr sz="1450" spc="15" dirty="0">
                <a:solidFill>
                  <a:srgbClr val="06080A"/>
                </a:solidFill>
                <a:latin typeface="Arial"/>
                <a:cs typeface="Arial"/>
              </a:rPr>
              <a:t>reliable </a:t>
            </a:r>
            <a:r>
              <a:rPr sz="1450" spc="30" dirty="0">
                <a:solidFill>
                  <a:srgbClr val="06080A"/>
                </a:solidFill>
                <a:latin typeface="Arial"/>
                <a:cs typeface="Arial"/>
              </a:rPr>
              <a:t>life </a:t>
            </a:r>
            <a:r>
              <a:rPr sz="1450" spc="15" dirty="0">
                <a:solidFill>
                  <a:srgbClr val="06080A"/>
                </a:solidFill>
                <a:latin typeface="Arial"/>
                <a:cs typeface="Arial"/>
              </a:rPr>
              <a:t>expectancy</a:t>
            </a:r>
            <a:r>
              <a:rPr sz="1450" spc="20" dirty="0">
                <a:solidFill>
                  <a:srgbClr val="06080A"/>
                </a:solidFill>
                <a:latin typeface="Arial"/>
                <a:cs typeface="Arial"/>
              </a:rPr>
              <a:t> </a:t>
            </a:r>
            <a:r>
              <a:rPr sz="1450" spc="10" dirty="0">
                <a:solidFill>
                  <a:srgbClr val="06080A"/>
                </a:solidFill>
                <a:latin typeface="Arial"/>
                <a:cs typeface="Arial"/>
              </a:rPr>
              <a:t>estimates?</a:t>
            </a:r>
            <a:endParaRPr sz="1450" dirty="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32</a:t>
            </a:r>
            <a:endParaRPr sz="85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3487" y="438528"/>
            <a:ext cx="4515485" cy="321310"/>
          </a:xfrm>
          <a:prstGeom prst="rect">
            <a:avLst/>
          </a:prstGeom>
        </p:spPr>
        <p:txBody>
          <a:bodyPr vert="horz" wrap="square" lIns="0" tIns="0" rIns="0" bIns="0" rtlCol="0">
            <a:spAutoFit/>
          </a:bodyPr>
          <a:lstStyle/>
          <a:p>
            <a:pPr marL="12700">
              <a:lnSpc>
                <a:spcPct val="100000"/>
              </a:lnSpc>
            </a:pPr>
            <a:r>
              <a:rPr sz="2000" spc="10" dirty="0">
                <a:solidFill>
                  <a:srgbClr val="FFFFFF"/>
                </a:solidFill>
              </a:rPr>
              <a:t>Data </a:t>
            </a:r>
            <a:r>
              <a:rPr sz="2000" spc="15" dirty="0">
                <a:solidFill>
                  <a:srgbClr val="FFFFFF"/>
                </a:solidFill>
              </a:rPr>
              <a:t>and </a:t>
            </a:r>
            <a:r>
              <a:rPr sz="2000" spc="20" dirty="0">
                <a:solidFill>
                  <a:srgbClr val="FFFFFF"/>
                </a:solidFill>
              </a:rPr>
              <a:t>Methodological</a:t>
            </a:r>
            <a:r>
              <a:rPr sz="2000" spc="-225" dirty="0">
                <a:solidFill>
                  <a:srgbClr val="FFFFFF"/>
                </a:solidFill>
              </a:rPr>
              <a:t> </a:t>
            </a:r>
            <a:r>
              <a:rPr sz="2000" spc="15" dirty="0">
                <a:solidFill>
                  <a:srgbClr val="FFFFFF"/>
                </a:solidFill>
              </a:rPr>
              <a:t>Challenges</a:t>
            </a:r>
            <a:endParaRPr sz="2000"/>
          </a:p>
        </p:txBody>
      </p:sp>
      <p:sp>
        <p:nvSpPr>
          <p:cNvPr id="3" name="object 3"/>
          <p:cNvSpPr txBox="1"/>
          <p:nvPr/>
        </p:nvSpPr>
        <p:spPr>
          <a:xfrm>
            <a:off x="1601787" y="1256201"/>
            <a:ext cx="5896610" cy="3085465"/>
          </a:xfrm>
          <a:prstGeom prst="rect">
            <a:avLst/>
          </a:prstGeom>
        </p:spPr>
        <p:txBody>
          <a:bodyPr vert="horz" wrap="square" lIns="0" tIns="0" rIns="0" bIns="0" rtlCol="0">
            <a:spAutoFit/>
          </a:bodyPr>
          <a:lstStyle/>
          <a:p>
            <a:pPr marL="12700">
              <a:lnSpc>
                <a:spcPct val="100000"/>
              </a:lnSpc>
            </a:pPr>
            <a:r>
              <a:rPr sz="1700" b="1" dirty="0">
                <a:solidFill>
                  <a:srgbClr val="06080A"/>
                </a:solidFill>
                <a:latin typeface="Arial"/>
                <a:cs typeface="Arial"/>
              </a:rPr>
              <a:t>Mortality</a:t>
            </a:r>
            <a:r>
              <a:rPr sz="1700" b="1" spc="-120" dirty="0">
                <a:solidFill>
                  <a:srgbClr val="06080A"/>
                </a:solidFill>
                <a:latin typeface="Arial"/>
                <a:cs typeface="Arial"/>
              </a:rPr>
              <a:t> </a:t>
            </a:r>
            <a:r>
              <a:rPr sz="1700" b="1" dirty="0">
                <a:solidFill>
                  <a:srgbClr val="06080A"/>
                </a:solidFill>
                <a:latin typeface="Arial"/>
                <a:cs typeface="Arial"/>
              </a:rPr>
              <a:t>data</a:t>
            </a:r>
            <a:endParaRPr sz="1700" dirty="0">
              <a:latin typeface="Arial"/>
              <a:cs typeface="Arial"/>
            </a:endParaRPr>
          </a:p>
          <a:p>
            <a:pPr marL="237490" marR="180975" indent="-224790">
              <a:lnSpc>
                <a:spcPct val="80100"/>
              </a:lnSpc>
              <a:spcBef>
                <a:spcPts val="520"/>
              </a:spcBef>
              <a:buClr>
                <a:srgbClr val="25835B"/>
              </a:buClr>
              <a:buSzPct val="108333"/>
              <a:buChar char="■"/>
              <a:tabLst>
                <a:tab pos="238125" algn="l"/>
              </a:tabLst>
            </a:pPr>
            <a:r>
              <a:rPr sz="1200" spc="-10" dirty="0">
                <a:solidFill>
                  <a:srgbClr val="06080A"/>
                </a:solidFill>
                <a:latin typeface="Arial"/>
                <a:cs typeface="Arial"/>
              </a:rPr>
              <a:t>Fifty-three </a:t>
            </a:r>
            <a:r>
              <a:rPr sz="1200" spc="-20" dirty="0">
                <a:solidFill>
                  <a:srgbClr val="06080A"/>
                </a:solidFill>
                <a:latin typeface="Arial"/>
                <a:cs typeface="Arial"/>
              </a:rPr>
              <a:t>registration areas, all </a:t>
            </a:r>
            <a:r>
              <a:rPr sz="1200" dirty="0">
                <a:solidFill>
                  <a:srgbClr val="06080A"/>
                </a:solidFill>
                <a:latin typeface="Arial"/>
                <a:cs typeface="Arial"/>
              </a:rPr>
              <a:t>50 U.S. </a:t>
            </a:r>
            <a:r>
              <a:rPr sz="1200" spc="-15" dirty="0">
                <a:solidFill>
                  <a:srgbClr val="06080A"/>
                </a:solidFill>
                <a:latin typeface="Arial"/>
                <a:cs typeface="Arial"/>
              </a:rPr>
              <a:t>states, </a:t>
            </a:r>
            <a:r>
              <a:rPr sz="1200" spc="-5" dirty="0">
                <a:solidFill>
                  <a:srgbClr val="06080A"/>
                </a:solidFill>
                <a:latin typeface="Arial"/>
                <a:cs typeface="Arial"/>
              </a:rPr>
              <a:t>New </a:t>
            </a:r>
            <a:r>
              <a:rPr sz="1200" spc="-25" dirty="0">
                <a:solidFill>
                  <a:srgbClr val="06080A"/>
                </a:solidFill>
                <a:latin typeface="Arial"/>
                <a:cs typeface="Arial"/>
              </a:rPr>
              <a:t>York </a:t>
            </a:r>
            <a:r>
              <a:rPr sz="1200" spc="-5" dirty="0">
                <a:solidFill>
                  <a:srgbClr val="06080A"/>
                </a:solidFill>
                <a:latin typeface="Arial"/>
                <a:cs typeface="Arial"/>
              </a:rPr>
              <a:t>City, Washington, </a:t>
            </a:r>
            <a:r>
              <a:rPr sz="1200" spc="5" dirty="0">
                <a:solidFill>
                  <a:srgbClr val="06080A"/>
                </a:solidFill>
                <a:latin typeface="Arial"/>
                <a:cs typeface="Arial"/>
              </a:rPr>
              <a:t>D.C.  </a:t>
            </a:r>
            <a:r>
              <a:rPr sz="1200" spc="-10" dirty="0">
                <a:solidFill>
                  <a:srgbClr val="06080A"/>
                </a:solidFill>
                <a:latin typeface="Arial"/>
                <a:cs typeface="Arial"/>
              </a:rPr>
              <a:t>and Puerto Rico, </a:t>
            </a:r>
            <a:r>
              <a:rPr sz="1200" spc="-20" dirty="0">
                <a:solidFill>
                  <a:srgbClr val="06080A"/>
                </a:solidFill>
                <a:latin typeface="Arial"/>
                <a:cs typeface="Arial"/>
              </a:rPr>
              <a:t>provided </a:t>
            </a:r>
            <a:r>
              <a:rPr sz="1200" spc="-10" dirty="0">
                <a:solidFill>
                  <a:srgbClr val="06080A"/>
                </a:solidFill>
                <a:latin typeface="Arial"/>
                <a:cs typeface="Arial"/>
              </a:rPr>
              <a:t>to </a:t>
            </a:r>
            <a:r>
              <a:rPr sz="1200" spc="15" dirty="0">
                <a:solidFill>
                  <a:srgbClr val="06080A"/>
                </a:solidFill>
                <a:latin typeface="Arial"/>
                <a:cs typeface="Arial"/>
              </a:rPr>
              <a:t>NCHS </a:t>
            </a:r>
            <a:r>
              <a:rPr sz="1200" spc="-15" dirty="0">
                <a:solidFill>
                  <a:srgbClr val="06080A"/>
                </a:solidFill>
                <a:latin typeface="Arial"/>
                <a:cs typeface="Arial"/>
              </a:rPr>
              <a:t>usable </a:t>
            </a:r>
            <a:r>
              <a:rPr sz="1200" spc="-20" dirty="0">
                <a:solidFill>
                  <a:srgbClr val="06080A"/>
                </a:solidFill>
                <a:latin typeface="Arial"/>
                <a:cs typeface="Arial"/>
              </a:rPr>
              <a:t>residential address information </a:t>
            </a:r>
            <a:r>
              <a:rPr sz="1200" spc="-5" dirty="0">
                <a:solidFill>
                  <a:srgbClr val="06080A"/>
                </a:solidFill>
                <a:latin typeface="Arial"/>
                <a:cs typeface="Arial"/>
              </a:rPr>
              <a:t>for </a:t>
            </a:r>
            <a:r>
              <a:rPr sz="1200" spc="-20" dirty="0">
                <a:solidFill>
                  <a:srgbClr val="06080A"/>
                </a:solidFill>
                <a:latin typeface="Arial"/>
                <a:cs typeface="Arial"/>
              </a:rPr>
              <a:t>all </a:t>
            </a:r>
            <a:r>
              <a:rPr sz="1200" spc="290" dirty="0">
                <a:solidFill>
                  <a:srgbClr val="06080A"/>
                </a:solidFill>
                <a:latin typeface="Arial"/>
                <a:cs typeface="Arial"/>
              </a:rPr>
              <a:t> </a:t>
            </a:r>
            <a:r>
              <a:rPr sz="1200" spc="-20" dirty="0">
                <a:solidFill>
                  <a:srgbClr val="06080A"/>
                </a:solidFill>
                <a:latin typeface="Arial"/>
                <a:cs typeface="Arial"/>
              </a:rPr>
              <a:t>deaths </a:t>
            </a:r>
            <a:r>
              <a:rPr sz="1200" spc="-15" dirty="0">
                <a:solidFill>
                  <a:srgbClr val="06080A"/>
                </a:solidFill>
                <a:latin typeface="Arial"/>
                <a:cs typeface="Arial"/>
              </a:rPr>
              <a:t>that </a:t>
            </a:r>
            <a:r>
              <a:rPr sz="1200" spc="-10" dirty="0">
                <a:solidFill>
                  <a:srgbClr val="06080A"/>
                </a:solidFill>
                <a:latin typeface="Arial"/>
                <a:cs typeface="Arial"/>
              </a:rPr>
              <a:t>occurred in </a:t>
            </a:r>
            <a:r>
              <a:rPr sz="1200" spc="-15" dirty="0">
                <a:solidFill>
                  <a:srgbClr val="06080A"/>
                </a:solidFill>
                <a:latin typeface="Arial"/>
                <a:cs typeface="Arial"/>
              </a:rPr>
              <a:t>their jurisdictions </a:t>
            </a:r>
            <a:r>
              <a:rPr sz="1200" spc="-10" dirty="0">
                <a:solidFill>
                  <a:srgbClr val="06080A"/>
                </a:solidFill>
                <a:latin typeface="Arial"/>
                <a:cs typeface="Arial"/>
              </a:rPr>
              <a:t>in </a:t>
            </a:r>
            <a:r>
              <a:rPr sz="1200" spc="-15" dirty="0">
                <a:solidFill>
                  <a:srgbClr val="06080A"/>
                </a:solidFill>
                <a:latin typeface="Arial"/>
                <a:cs typeface="Arial"/>
              </a:rPr>
              <a:t>years </a:t>
            </a:r>
            <a:r>
              <a:rPr sz="1200" dirty="0">
                <a:solidFill>
                  <a:srgbClr val="06080A"/>
                </a:solidFill>
                <a:latin typeface="Arial"/>
                <a:cs typeface="Arial"/>
              </a:rPr>
              <a:t>2010 </a:t>
            </a:r>
            <a:r>
              <a:rPr sz="1200" spc="-15" dirty="0">
                <a:solidFill>
                  <a:srgbClr val="06080A"/>
                </a:solidFill>
                <a:latin typeface="Arial"/>
                <a:cs typeface="Arial"/>
              </a:rPr>
              <a:t>through </a:t>
            </a:r>
            <a:r>
              <a:rPr sz="1200" spc="220" dirty="0">
                <a:solidFill>
                  <a:srgbClr val="06080A"/>
                </a:solidFill>
                <a:latin typeface="Arial"/>
                <a:cs typeface="Arial"/>
              </a:rPr>
              <a:t> </a:t>
            </a:r>
            <a:r>
              <a:rPr sz="1200" dirty="0">
                <a:solidFill>
                  <a:srgbClr val="06080A"/>
                </a:solidFill>
                <a:latin typeface="Arial"/>
                <a:cs typeface="Arial"/>
              </a:rPr>
              <a:t>2015.</a:t>
            </a:r>
            <a:endParaRPr sz="1200" dirty="0">
              <a:latin typeface="Arial"/>
              <a:cs typeface="Arial"/>
            </a:endParaRPr>
          </a:p>
          <a:p>
            <a:pPr>
              <a:lnSpc>
                <a:spcPct val="100000"/>
              </a:lnSpc>
              <a:spcBef>
                <a:spcPts val="45"/>
              </a:spcBef>
              <a:buClr>
                <a:srgbClr val="25835B"/>
              </a:buClr>
              <a:buFont typeface="Arial"/>
              <a:buChar char="■"/>
            </a:pPr>
            <a:endParaRPr sz="1300" dirty="0">
              <a:latin typeface="Times New Roman"/>
              <a:cs typeface="Times New Roman"/>
            </a:endParaRPr>
          </a:p>
          <a:p>
            <a:pPr marL="237490" marR="53975" indent="-224790">
              <a:lnSpc>
                <a:spcPct val="80100"/>
              </a:lnSpc>
              <a:buClr>
                <a:srgbClr val="25835B"/>
              </a:buClr>
              <a:buSzPct val="108333"/>
              <a:buChar char="■"/>
              <a:tabLst>
                <a:tab pos="238125" algn="l"/>
              </a:tabLst>
            </a:pPr>
            <a:r>
              <a:rPr sz="1200" spc="-10" dirty="0">
                <a:solidFill>
                  <a:srgbClr val="06080A"/>
                </a:solidFill>
                <a:latin typeface="Arial"/>
                <a:cs typeface="Arial"/>
              </a:rPr>
              <a:t>Through </a:t>
            </a:r>
            <a:r>
              <a:rPr sz="1200" dirty="0">
                <a:solidFill>
                  <a:srgbClr val="06080A"/>
                </a:solidFill>
                <a:latin typeface="Arial"/>
                <a:cs typeface="Arial"/>
              </a:rPr>
              <a:t>a </a:t>
            </a:r>
            <a:r>
              <a:rPr sz="1200" spc="-20" dirty="0">
                <a:solidFill>
                  <a:srgbClr val="06080A"/>
                </a:solidFill>
                <a:latin typeface="Arial"/>
                <a:cs typeface="Arial"/>
              </a:rPr>
              <a:t>collaborative </a:t>
            </a:r>
            <a:r>
              <a:rPr sz="1200" spc="-25" dirty="0">
                <a:solidFill>
                  <a:srgbClr val="06080A"/>
                </a:solidFill>
                <a:latin typeface="Arial"/>
                <a:cs typeface="Arial"/>
              </a:rPr>
              <a:t>agreement </a:t>
            </a:r>
            <a:r>
              <a:rPr sz="1200" spc="-30" dirty="0">
                <a:solidFill>
                  <a:srgbClr val="06080A"/>
                </a:solidFill>
                <a:latin typeface="Arial"/>
                <a:cs typeface="Arial"/>
              </a:rPr>
              <a:t>between </a:t>
            </a:r>
            <a:r>
              <a:rPr sz="1200" spc="15" dirty="0">
                <a:solidFill>
                  <a:srgbClr val="06080A"/>
                </a:solidFill>
                <a:latin typeface="Arial"/>
                <a:cs typeface="Arial"/>
              </a:rPr>
              <a:t>NCHS </a:t>
            </a:r>
            <a:r>
              <a:rPr sz="1200" spc="-10" dirty="0">
                <a:solidFill>
                  <a:srgbClr val="06080A"/>
                </a:solidFill>
                <a:latin typeface="Arial"/>
                <a:cs typeface="Arial"/>
              </a:rPr>
              <a:t>and </a:t>
            </a:r>
            <a:r>
              <a:rPr sz="1200" spc="-5" dirty="0">
                <a:solidFill>
                  <a:srgbClr val="06080A"/>
                </a:solidFill>
                <a:latin typeface="Arial"/>
                <a:cs typeface="Arial"/>
              </a:rPr>
              <a:t>the </a:t>
            </a:r>
            <a:r>
              <a:rPr sz="1200" spc="-20" dirty="0">
                <a:solidFill>
                  <a:srgbClr val="06080A"/>
                </a:solidFill>
                <a:latin typeface="Arial"/>
                <a:cs typeface="Arial"/>
              </a:rPr>
              <a:t>Department </a:t>
            </a:r>
            <a:r>
              <a:rPr sz="1200" spc="-15" dirty="0">
                <a:solidFill>
                  <a:srgbClr val="06080A"/>
                </a:solidFill>
                <a:latin typeface="Arial"/>
                <a:cs typeface="Arial"/>
              </a:rPr>
              <a:t>of </a:t>
            </a:r>
            <a:r>
              <a:rPr sz="1200" spc="-5" dirty="0">
                <a:solidFill>
                  <a:srgbClr val="06080A"/>
                </a:solidFill>
                <a:latin typeface="Arial"/>
                <a:cs typeface="Arial"/>
              </a:rPr>
              <a:t>Housing  </a:t>
            </a:r>
            <a:r>
              <a:rPr sz="1200" spc="-10" dirty="0">
                <a:solidFill>
                  <a:srgbClr val="06080A"/>
                </a:solidFill>
                <a:latin typeface="Arial"/>
                <a:cs typeface="Arial"/>
              </a:rPr>
              <a:t>and </a:t>
            </a:r>
            <a:r>
              <a:rPr sz="1200" spc="-15" dirty="0">
                <a:solidFill>
                  <a:srgbClr val="06080A"/>
                </a:solidFill>
                <a:latin typeface="Arial"/>
                <a:cs typeface="Arial"/>
              </a:rPr>
              <a:t>Urban </a:t>
            </a:r>
            <a:r>
              <a:rPr sz="1200" spc="-20" dirty="0">
                <a:solidFill>
                  <a:srgbClr val="06080A"/>
                </a:solidFill>
                <a:latin typeface="Arial"/>
                <a:cs typeface="Arial"/>
              </a:rPr>
              <a:t>Development </a:t>
            </a:r>
            <a:r>
              <a:rPr sz="1200" spc="5" dirty="0">
                <a:solidFill>
                  <a:srgbClr val="06080A"/>
                </a:solidFill>
                <a:latin typeface="Arial"/>
                <a:cs typeface="Arial"/>
              </a:rPr>
              <a:t>(HUD), </a:t>
            </a:r>
            <a:r>
              <a:rPr sz="1200" spc="-20" dirty="0">
                <a:solidFill>
                  <a:srgbClr val="06080A"/>
                </a:solidFill>
                <a:latin typeface="Arial"/>
                <a:cs typeface="Arial"/>
              </a:rPr>
              <a:t>residential addresses </a:t>
            </a:r>
            <a:r>
              <a:rPr sz="1200" spc="-25" dirty="0">
                <a:solidFill>
                  <a:srgbClr val="06080A"/>
                </a:solidFill>
                <a:latin typeface="Arial"/>
                <a:cs typeface="Arial"/>
              </a:rPr>
              <a:t>were geocoded </a:t>
            </a:r>
            <a:r>
              <a:rPr sz="1200" spc="-15" dirty="0">
                <a:solidFill>
                  <a:srgbClr val="06080A"/>
                </a:solidFill>
                <a:latin typeface="Arial"/>
                <a:cs typeface="Arial"/>
              </a:rPr>
              <a:t>by </a:t>
            </a:r>
            <a:r>
              <a:rPr sz="1200" spc="10" dirty="0">
                <a:solidFill>
                  <a:srgbClr val="06080A"/>
                </a:solidFill>
                <a:latin typeface="Arial"/>
                <a:cs typeface="Arial"/>
              </a:rPr>
              <a:t>HUD  </a:t>
            </a:r>
            <a:r>
              <a:rPr sz="1200" spc="-20" dirty="0">
                <a:solidFill>
                  <a:srgbClr val="06080A"/>
                </a:solidFill>
                <a:latin typeface="Arial"/>
                <a:cs typeface="Arial"/>
              </a:rPr>
              <a:t>Geocode </a:t>
            </a:r>
            <a:r>
              <a:rPr sz="1200" spc="-10" dirty="0">
                <a:solidFill>
                  <a:srgbClr val="06080A"/>
                </a:solidFill>
                <a:latin typeface="Arial"/>
                <a:cs typeface="Arial"/>
              </a:rPr>
              <a:t>Service Center </a:t>
            </a:r>
            <a:r>
              <a:rPr sz="1200" dirty="0">
                <a:solidFill>
                  <a:srgbClr val="06080A"/>
                </a:solidFill>
                <a:latin typeface="Arial"/>
                <a:cs typeface="Arial"/>
              </a:rPr>
              <a:t>(GSC) </a:t>
            </a:r>
            <a:r>
              <a:rPr sz="1200" spc="-10" dirty="0">
                <a:solidFill>
                  <a:srgbClr val="06080A"/>
                </a:solidFill>
                <a:latin typeface="Arial"/>
                <a:cs typeface="Arial"/>
              </a:rPr>
              <a:t>to </a:t>
            </a:r>
            <a:r>
              <a:rPr sz="1200" spc="-15" dirty="0">
                <a:solidFill>
                  <a:srgbClr val="06080A"/>
                </a:solidFill>
                <a:latin typeface="Arial"/>
                <a:cs typeface="Arial"/>
              </a:rPr>
              <a:t>identify their corresponding </a:t>
            </a:r>
            <a:r>
              <a:rPr sz="1200" spc="-5" dirty="0">
                <a:solidFill>
                  <a:srgbClr val="06080A"/>
                </a:solidFill>
                <a:latin typeface="Arial"/>
                <a:cs typeface="Arial"/>
              </a:rPr>
              <a:t>census </a:t>
            </a:r>
            <a:r>
              <a:rPr sz="1200" spc="-15" dirty="0">
                <a:solidFill>
                  <a:srgbClr val="06080A"/>
                </a:solidFill>
                <a:latin typeface="Arial"/>
                <a:cs typeface="Arial"/>
              </a:rPr>
              <a:t>tract </a:t>
            </a:r>
            <a:r>
              <a:rPr sz="1200" spc="265" dirty="0">
                <a:solidFill>
                  <a:srgbClr val="06080A"/>
                </a:solidFill>
                <a:latin typeface="Arial"/>
                <a:cs typeface="Arial"/>
              </a:rPr>
              <a:t> </a:t>
            </a:r>
            <a:r>
              <a:rPr sz="1200" spc="-20" dirty="0">
                <a:solidFill>
                  <a:srgbClr val="06080A"/>
                </a:solidFill>
                <a:latin typeface="Arial"/>
                <a:cs typeface="Arial"/>
              </a:rPr>
              <a:t>codes.</a:t>
            </a:r>
            <a:endParaRPr sz="1200" dirty="0">
              <a:latin typeface="Arial"/>
              <a:cs typeface="Arial"/>
            </a:endParaRPr>
          </a:p>
          <a:p>
            <a:pPr marL="12700">
              <a:lnSpc>
                <a:spcPct val="100000"/>
              </a:lnSpc>
              <a:spcBef>
                <a:spcPts val="710"/>
              </a:spcBef>
            </a:pPr>
            <a:r>
              <a:rPr sz="1600" b="1" spc="-15" dirty="0">
                <a:solidFill>
                  <a:srgbClr val="06080A"/>
                </a:solidFill>
                <a:latin typeface="Arial"/>
                <a:cs typeface="Arial"/>
              </a:rPr>
              <a:t>Population</a:t>
            </a:r>
            <a:r>
              <a:rPr sz="1600" b="1" spc="45" dirty="0">
                <a:solidFill>
                  <a:srgbClr val="06080A"/>
                </a:solidFill>
                <a:latin typeface="Arial"/>
                <a:cs typeface="Arial"/>
              </a:rPr>
              <a:t> </a:t>
            </a:r>
            <a:r>
              <a:rPr sz="1600" b="1" spc="-10" dirty="0">
                <a:solidFill>
                  <a:srgbClr val="06080A"/>
                </a:solidFill>
                <a:latin typeface="Arial"/>
                <a:cs typeface="Arial"/>
              </a:rPr>
              <a:t>data</a:t>
            </a:r>
            <a:endParaRPr sz="1600" dirty="0">
              <a:latin typeface="Arial"/>
              <a:cs typeface="Arial"/>
            </a:endParaRPr>
          </a:p>
          <a:p>
            <a:pPr marL="237490" marR="5080" indent="-224790">
              <a:lnSpc>
                <a:spcPct val="78800"/>
              </a:lnSpc>
              <a:spcBef>
                <a:spcPts val="520"/>
              </a:spcBef>
              <a:buClr>
                <a:srgbClr val="25835B"/>
              </a:buClr>
              <a:buSzPct val="108333"/>
              <a:buChar char="■"/>
              <a:tabLst>
                <a:tab pos="238125" algn="l"/>
              </a:tabLst>
            </a:pPr>
            <a:r>
              <a:rPr sz="1200" spc="-10" dirty="0">
                <a:solidFill>
                  <a:srgbClr val="06080A"/>
                </a:solidFill>
                <a:latin typeface="Arial"/>
                <a:cs typeface="Arial"/>
              </a:rPr>
              <a:t>Based </a:t>
            </a:r>
            <a:r>
              <a:rPr sz="1200" spc="-15" dirty="0">
                <a:solidFill>
                  <a:srgbClr val="06080A"/>
                </a:solidFill>
                <a:latin typeface="Arial"/>
                <a:cs typeface="Arial"/>
              </a:rPr>
              <a:t>on </a:t>
            </a:r>
            <a:r>
              <a:rPr sz="1200" spc="-5" dirty="0">
                <a:solidFill>
                  <a:srgbClr val="06080A"/>
                </a:solidFill>
                <a:latin typeface="Arial"/>
                <a:cs typeface="Arial"/>
              </a:rPr>
              <a:t>the </a:t>
            </a:r>
            <a:r>
              <a:rPr sz="1200" spc="-15" dirty="0">
                <a:solidFill>
                  <a:srgbClr val="06080A"/>
                </a:solidFill>
                <a:latin typeface="Arial"/>
                <a:cs typeface="Arial"/>
              </a:rPr>
              <a:t>years of </a:t>
            </a:r>
            <a:r>
              <a:rPr sz="1200" spc="-25" dirty="0">
                <a:solidFill>
                  <a:srgbClr val="06080A"/>
                </a:solidFill>
                <a:latin typeface="Arial"/>
                <a:cs typeface="Arial"/>
              </a:rPr>
              <a:t>geocoded mortality data, </a:t>
            </a:r>
            <a:r>
              <a:rPr sz="1200" spc="-5" dirty="0">
                <a:solidFill>
                  <a:srgbClr val="06080A"/>
                </a:solidFill>
                <a:latin typeface="Arial"/>
                <a:cs typeface="Arial"/>
              </a:rPr>
              <a:t>the </a:t>
            </a:r>
            <a:r>
              <a:rPr sz="1200" spc="-15" dirty="0">
                <a:solidFill>
                  <a:srgbClr val="06080A"/>
                </a:solidFill>
                <a:latin typeface="Arial"/>
                <a:cs typeface="Arial"/>
              </a:rPr>
              <a:t>only </a:t>
            </a:r>
            <a:r>
              <a:rPr sz="1200" spc="-25" dirty="0">
                <a:solidFill>
                  <a:srgbClr val="06080A"/>
                </a:solidFill>
                <a:latin typeface="Arial"/>
                <a:cs typeface="Arial"/>
              </a:rPr>
              <a:t>population </a:t>
            </a:r>
            <a:r>
              <a:rPr sz="1200" spc="-20" dirty="0">
                <a:solidFill>
                  <a:srgbClr val="06080A"/>
                </a:solidFill>
                <a:latin typeface="Arial"/>
                <a:cs typeface="Arial"/>
              </a:rPr>
              <a:t>data available </a:t>
            </a:r>
            <a:r>
              <a:rPr sz="1200" spc="-10" dirty="0">
                <a:solidFill>
                  <a:srgbClr val="06080A"/>
                </a:solidFill>
                <a:latin typeface="Arial"/>
                <a:cs typeface="Arial"/>
              </a:rPr>
              <a:t>to  </a:t>
            </a:r>
            <a:r>
              <a:rPr sz="1200" spc="-20" dirty="0">
                <a:solidFill>
                  <a:srgbClr val="06080A"/>
                </a:solidFill>
                <a:latin typeface="Arial"/>
                <a:cs typeface="Arial"/>
              </a:rPr>
              <a:t>estimate </a:t>
            </a:r>
            <a:r>
              <a:rPr sz="1200" spc="-15" dirty="0">
                <a:solidFill>
                  <a:srgbClr val="06080A"/>
                </a:solidFill>
                <a:latin typeface="Arial"/>
                <a:cs typeface="Arial"/>
              </a:rPr>
              <a:t>age-specific </a:t>
            </a:r>
            <a:r>
              <a:rPr sz="1200" spc="-25" dirty="0">
                <a:solidFill>
                  <a:srgbClr val="06080A"/>
                </a:solidFill>
                <a:latin typeface="Arial"/>
                <a:cs typeface="Arial"/>
              </a:rPr>
              <a:t>death </a:t>
            </a:r>
            <a:r>
              <a:rPr sz="1200" spc="-20" dirty="0">
                <a:solidFill>
                  <a:srgbClr val="06080A"/>
                </a:solidFill>
                <a:latin typeface="Arial"/>
                <a:cs typeface="Arial"/>
              </a:rPr>
              <a:t>rates </a:t>
            </a:r>
            <a:r>
              <a:rPr sz="1200" spc="-10" dirty="0">
                <a:solidFill>
                  <a:srgbClr val="06080A"/>
                </a:solidFill>
                <a:latin typeface="Arial"/>
                <a:cs typeface="Arial"/>
              </a:rPr>
              <a:t>is </a:t>
            </a:r>
            <a:r>
              <a:rPr sz="1200" spc="-20" dirty="0">
                <a:solidFill>
                  <a:srgbClr val="06080A"/>
                </a:solidFill>
                <a:latin typeface="Arial"/>
                <a:cs typeface="Arial"/>
              </a:rPr>
              <a:t>sample-based </a:t>
            </a:r>
            <a:r>
              <a:rPr sz="1200" spc="-10" dirty="0">
                <a:solidFill>
                  <a:srgbClr val="06080A"/>
                </a:solidFill>
                <a:latin typeface="Arial"/>
                <a:cs typeface="Arial"/>
              </a:rPr>
              <a:t>and </a:t>
            </a:r>
            <a:r>
              <a:rPr sz="1200" spc="-15" dirty="0">
                <a:solidFill>
                  <a:srgbClr val="06080A"/>
                </a:solidFill>
                <a:latin typeface="Arial"/>
                <a:cs typeface="Arial"/>
              </a:rPr>
              <a:t>contains </a:t>
            </a:r>
            <a:r>
              <a:rPr sz="1200" spc="-10" dirty="0">
                <a:solidFill>
                  <a:srgbClr val="06080A"/>
                </a:solidFill>
                <a:latin typeface="Arial"/>
                <a:cs typeface="Arial"/>
              </a:rPr>
              <a:t>significant  </a:t>
            </a:r>
            <a:r>
              <a:rPr sz="1200" spc="210" dirty="0">
                <a:solidFill>
                  <a:srgbClr val="06080A"/>
                </a:solidFill>
                <a:latin typeface="Arial"/>
                <a:cs typeface="Arial"/>
              </a:rPr>
              <a:t> </a:t>
            </a:r>
            <a:r>
              <a:rPr sz="1200" spc="-20" dirty="0">
                <a:solidFill>
                  <a:srgbClr val="06080A"/>
                </a:solidFill>
                <a:latin typeface="Arial"/>
                <a:cs typeface="Arial"/>
              </a:rPr>
              <a:t>error.</a:t>
            </a:r>
            <a:endParaRPr sz="1200" dirty="0">
              <a:latin typeface="Arial"/>
              <a:cs typeface="Arial"/>
            </a:endParaRPr>
          </a:p>
          <a:p>
            <a:pPr>
              <a:lnSpc>
                <a:spcPct val="100000"/>
              </a:lnSpc>
              <a:spcBef>
                <a:spcPts val="20"/>
              </a:spcBef>
              <a:buClr>
                <a:srgbClr val="25835B"/>
              </a:buClr>
              <a:buFont typeface="Arial"/>
              <a:buChar char="■"/>
            </a:pPr>
            <a:endParaRPr sz="1100" dirty="0">
              <a:latin typeface="Times New Roman"/>
              <a:cs typeface="Times New Roman"/>
            </a:endParaRPr>
          </a:p>
          <a:p>
            <a:pPr marL="237490" indent="-224790">
              <a:lnSpc>
                <a:spcPct val="100000"/>
              </a:lnSpc>
              <a:spcBef>
                <a:spcPts val="5"/>
              </a:spcBef>
              <a:buClr>
                <a:srgbClr val="25835B"/>
              </a:buClr>
              <a:buSzPct val="108333"/>
              <a:buChar char="■"/>
              <a:tabLst>
                <a:tab pos="238125" algn="l"/>
              </a:tabLst>
            </a:pPr>
            <a:r>
              <a:rPr sz="1200" spc="-15" dirty="0">
                <a:solidFill>
                  <a:srgbClr val="06080A"/>
                </a:solidFill>
                <a:latin typeface="Arial"/>
                <a:cs typeface="Arial"/>
              </a:rPr>
              <a:t>Combine </a:t>
            </a:r>
            <a:r>
              <a:rPr sz="1200" spc="-5" dirty="0">
                <a:solidFill>
                  <a:srgbClr val="06080A"/>
                </a:solidFill>
                <a:latin typeface="Arial"/>
                <a:cs typeface="Arial"/>
              </a:rPr>
              <a:t>the </a:t>
            </a:r>
            <a:r>
              <a:rPr sz="1200" dirty="0">
                <a:solidFill>
                  <a:srgbClr val="06080A"/>
                </a:solidFill>
                <a:latin typeface="Arial"/>
                <a:cs typeface="Arial"/>
              </a:rPr>
              <a:t>2010 </a:t>
            </a:r>
            <a:r>
              <a:rPr sz="1200" spc="-10" dirty="0">
                <a:solidFill>
                  <a:srgbClr val="06080A"/>
                </a:solidFill>
                <a:latin typeface="Arial"/>
                <a:cs typeface="Arial"/>
              </a:rPr>
              <a:t>Decennial </a:t>
            </a:r>
            <a:r>
              <a:rPr sz="1200" spc="-5" dirty="0">
                <a:solidFill>
                  <a:srgbClr val="06080A"/>
                </a:solidFill>
                <a:latin typeface="Arial"/>
                <a:cs typeface="Arial"/>
              </a:rPr>
              <a:t>Census </a:t>
            </a:r>
            <a:r>
              <a:rPr sz="1200" spc="-25" dirty="0">
                <a:solidFill>
                  <a:srgbClr val="06080A"/>
                </a:solidFill>
                <a:latin typeface="Arial"/>
                <a:cs typeface="Arial"/>
              </a:rPr>
              <a:t>with </a:t>
            </a:r>
            <a:r>
              <a:rPr sz="1200" spc="-5" dirty="0">
                <a:solidFill>
                  <a:srgbClr val="06080A"/>
                </a:solidFill>
                <a:latin typeface="Arial"/>
                <a:cs typeface="Arial"/>
              </a:rPr>
              <a:t>the </a:t>
            </a:r>
            <a:r>
              <a:rPr sz="1200" dirty="0">
                <a:solidFill>
                  <a:srgbClr val="06080A"/>
                </a:solidFill>
                <a:latin typeface="Arial"/>
                <a:cs typeface="Arial"/>
              </a:rPr>
              <a:t>2011-2015</a:t>
            </a:r>
            <a:r>
              <a:rPr sz="1200" spc="65" dirty="0">
                <a:solidFill>
                  <a:srgbClr val="06080A"/>
                </a:solidFill>
                <a:latin typeface="Arial"/>
                <a:cs typeface="Arial"/>
              </a:rPr>
              <a:t> </a:t>
            </a:r>
            <a:r>
              <a:rPr sz="1200" spc="10" dirty="0">
                <a:solidFill>
                  <a:srgbClr val="06080A"/>
                </a:solidFill>
                <a:latin typeface="Arial"/>
                <a:cs typeface="Arial"/>
              </a:rPr>
              <a:t>ACS.</a:t>
            </a:r>
            <a:endParaRPr sz="1200" dirty="0">
              <a:latin typeface="Arial"/>
              <a:cs typeface="Arial"/>
            </a:endParaRPr>
          </a:p>
          <a:p>
            <a:pPr>
              <a:lnSpc>
                <a:spcPct val="100000"/>
              </a:lnSpc>
              <a:spcBef>
                <a:spcPts val="45"/>
              </a:spcBef>
              <a:buClr>
                <a:srgbClr val="25835B"/>
              </a:buClr>
              <a:buFont typeface="Arial"/>
              <a:buChar char="■"/>
            </a:pPr>
            <a:endParaRPr sz="1300" dirty="0">
              <a:latin typeface="Times New Roman"/>
              <a:cs typeface="Times New Roman"/>
            </a:endParaRPr>
          </a:p>
          <a:p>
            <a:pPr marL="237490" marR="89535" indent="-224790">
              <a:lnSpc>
                <a:spcPct val="80100"/>
              </a:lnSpc>
              <a:buClr>
                <a:srgbClr val="25835B"/>
              </a:buClr>
              <a:buSzPct val="108333"/>
              <a:buChar char="■"/>
              <a:tabLst>
                <a:tab pos="238125" algn="l"/>
              </a:tabLst>
            </a:pPr>
            <a:r>
              <a:rPr sz="1200" spc="5" dirty="0">
                <a:solidFill>
                  <a:srgbClr val="06080A"/>
                </a:solidFill>
                <a:latin typeface="Arial"/>
                <a:cs typeface="Arial"/>
              </a:rPr>
              <a:t>Use </a:t>
            </a:r>
            <a:r>
              <a:rPr sz="1200" spc="-5" dirty="0">
                <a:solidFill>
                  <a:srgbClr val="06080A"/>
                </a:solidFill>
                <a:latin typeface="Arial"/>
                <a:cs typeface="Arial"/>
              </a:rPr>
              <a:t>1/6 </a:t>
            </a:r>
            <a:r>
              <a:rPr sz="1200" spc="-15" dirty="0">
                <a:solidFill>
                  <a:srgbClr val="06080A"/>
                </a:solidFill>
                <a:latin typeface="Arial"/>
                <a:cs typeface="Arial"/>
              </a:rPr>
              <a:t>of </a:t>
            </a:r>
            <a:r>
              <a:rPr sz="1200" spc="-5" dirty="0">
                <a:solidFill>
                  <a:srgbClr val="06080A"/>
                </a:solidFill>
                <a:latin typeface="Arial"/>
                <a:cs typeface="Arial"/>
              </a:rPr>
              <a:t>the </a:t>
            </a:r>
            <a:r>
              <a:rPr sz="1200" dirty="0">
                <a:solidFill>
                  <a:srgbClr val="06080A"/>
                </a:solidFill>
                <a:latin typeface="Arial"/>
                <a:cs typeface="Arial"/>
              </a:rPr>
              <a:t>2010 </a:t>
            </a:r>
            <a:r>
              <a:rPr sz="1200" spc="-5" dirty="0">
                <a:solidFill>
                  <a:srgbClr val="06080A"/>
                </a:solidFill>
                <a:latin typeface="Arial"/>
                <a:cs typeface="Arial"/>
              </a:rPr>
              <a:t>Census </a:t>
            </a:r>
            <a:r>
              <a:rPr sz="1200" spc="-10" dirty="0">
                <a:solidFill>
                  <a:srgbClr val="06080A"/>
                </a:solidFill>
                <a:latin typeface="Arial"/>
                <a:cs typeface="Arial"/>
              </a:rPr>
              <a:t>and </a:t>
            </a:r>
            <a:r>
              <a:rPr sz="1200" spc="-5" dirty="0">
                <a:solidFill>
                  <a:srgbClr val="06080A"/>
                </a:solidFill>
                <a:latin typeface="Arial"/>
                <a:cs typeface="Arial"/>
              </a:rPr>
              <a:t>5/6 </a:t>
            </a:r>
            <a:r>
              <a:rPr sz="1200" spc="-15" dirty="0">
                <a:solidFill>
                  <a:srgbClr val="06080A"/>
                </a:solidFill>
                <a:latin typeface="Arial"/>
                <a:cs typeface="Arial"/>
              </a:rPr>
              <a:t>of </a:t>
            </a:r>
            <a:r>
              <a:rPr sz="1200" spc="-5" dirty="0">
                <a:solidFill>
                  <a:srgbClr val="06080A"/>
                </a:solidFill>
                <a:latin typeface="Arial"/>
                <a:cs typeface="Arial"/>
              </a:rPr>
              <a:t>the </a:t>
            </a:r>
            <a:r>
              <a:rPr sz="1200" spc="10" dirty="0">
                <a:solidFill>
                  <a:srgbClr val="06080A"/>
                </a:solidFill>
                <a:latin typeface="Arial"/>
                <a:cs typeface="Arial"/>
              </a:rPr>
              <a:t>ACS: </a:t>
            </a:r>
            <a:r>
              <a:rPr sz="1200" spc="-15" dirty="0">
                <a:solidFill>
                  <a:srgbClr val="06080A"/>
                </a:solidFill>
                <a:latin typeface="Arial"/>
                <a:cs typeface="Arial"/>
              </a:rPr>
              <a:t>reduces </a:t>
            </a:r>
            <a:r>
              <a:rPr sz="1200" spc="-5" dirty="0">
                <a:solidFill>
                  <a:srgbClr val="06080A"/>
                </a:solidFill>
                <a:latin typeface="Arial"/>
                <a:cs typeface="Arial"/>
              </a:rPr>
              <a:t>the </a:t>
            </a:r>
            <a:r>
              <a:rPr sz="1200" spc="-15" dirty="0">
                <a:solidFill>
                  <a:srgbClr val="06080A"/>
                </a:solidFill>
                <a:latin typeface="Arial"/>
                <a:cs typeface="Arial"/>
              </a:rPr>
              <a:t>variance of </a:t>
            </a:r>
            <a:r>
              <a:rPr sz="1200" spc="-5" dirty="0">
                <a:solidFill>
                  <a:srgbClr val="06080A"/>
                </a:solidFill>
                <a:latin typeface="Arial"/>
                <a:cs typeface="Arial"/>
              </a:rPr>
              <a:t>the  </a:t>
            </a:r>
            <a:r>
              <a:rPr sz="1200" spc="-25" dirty="0">
                <a:solidFill>
                  <a:srgbClr val="06080A"/>
                </a:solidFill>
                <a:latin typeface="Arial"/>
                <a:cs typeface="Arial"/>
              </a:rPr>
              <a:t>population estimates </a:t>
            </a:r>
            <a:r>
              <a:rPr sz="1200" spc="-15" dirty="0">
                <a:solidFill>
                  <a:srgbClr val="06080A"/>
                </a:solidFill>
                <a:latin typeface="Arial"/>
                <a:cs typeface="Arial"/>
              </a:rPr>
              <a:t>by </a:t>
            </a:r>
            <a:r>
              <a:rPr sz="1200" dirty="0">
                <a:solidFill>
                  <a:srgbClr val="06080A"/>
                </a:solidFill>
                <a:latin typeface="Arial"/>
                <a:cs typeface="Arial"/>
              </a:rPr>
              <a:t>a </a:t>
            </a:r>
            <a:r>
              <a:rPr sz="1200" spc="-5" dirty="0">
                <a:solidFill>
                  <a:srgbClr val="06080A"/>
                </a:solidFill>
                <a:latin typeface="Arial"/>
                <a:cs typeface="Arial"/>
              </a:rPr>
              <a:t>1/6 </a:t>
            </a:r>
            <a:r>
              <a:rPr sz="1200" spc="-15" dirty="0">
                <a:solidFill>
                  <a:srgbClr val="06080A"/>
                </a:solidFill>
                <a:latin typeface="Arial"/>
                <a:cs typeface="Arial"/>
              </a:rPr>
              <a:t>because </a:t>
            </a:r>
            <a:r>
              <a:rPr sz="1200" spc="-5" dirty="0">
                <a:solidFill>
                  <a:srgbClr val="06080A"/>
                </a:solidFill>
                <a:latin typeface="Arial"/>
                <a:cs typeface="Arial"/>
              </a:rPr>
              <a:t>the </a:t>
            </a:r>
            <a:r>
              <a:rPr sz="1200" dirty="0">
                <a:solidFill>
                  <a:srgbClr val="06080A"/>
                </a:solidFill>
                <a:latin typeface="Arial"/>
                <a:cs typeface="Arial"/>
              </a:rPr>
              <a:t>2010 </a:t>
            </a:r>
            <a:r>
              <a:rPr sz="1200" spc="-5" dirty="0">
                <a:solidFill>
                  <a:srgbClr val="06080A"/>
                </a:solidFill>
                <a:latin typeface="Arial"/>
                <a:cs typeface="Arial"/>
              </a:rPr>
              <a:t>Census </a:t>
            </a:r>
            <a:r>
              <a:rPr sz="1200" spc="-10" dirty="0">
                <a:solidFill>
                  <a:srgbClr val="06080A"/>
                </a:solidFill>
                <a:latin typeface="Arial"/>
                <a:cs typeface="Arial"/>
              </a:rPr>
              <a:t>is </a:t>
            </a:r>
            <a:r>
              <a:rPr sz="1200" dirty="0">
                <a:solidFill>
                  <a:srgbClr val="06080A"/>
                </a:solidFill>
                <a:latin typeface="Arial"/>
                <a:cs typeface="Arial"/>
              </a:rPr>
              <a:t>a </a:t>
            </a:r>
            <a:r>
              <a:rPr sz="1200" spc="-25" dirty="0">
                <a:solidFill>
                  <a:srgbClr val="06080A"/>
                </a:solidFill>
                <a:latin typeface="Arial"/>
                <a:cs typeface="Arial"/>
              </a:rPr>
              <a:t>complete </a:t>
            </a:r>
            <a:r>
              <a:rPr sz="1200" spc="-10" dirty="0">
                <a:solidFill>
                  <a:srgbClr val="06080A"/>
                </a:solidFill>
                <a:latin typeface="Arial"/>
                <a:cs typeface="Arial"/>
              </a:rPr>
              <a:t>count, not </a:t>
            </a:r>
            <a:r>
              <a:rPr sz="1200" dirty="0">
                <a:solidFill>
                  <a:srgbClr val="06080A"/>
                </a:solidFill>
                <a:latin typeface="Arial"/>
                <a:cs typeface="Arial"/>
              </a:rPr>
              <a:t>a  </a:t>
            </a:r>
            <a:r>
              <a:rPr sz="1200" spc="-25" dirty="0">
                <a:solidFill>
                  <a:srgbClr val="06080A"/>
                </a:solidFill>
                <a:latin typeface="Arial"/>
                <a:cs typeface="Arial"/>
              </a:rPr>
              <a:t>sample </a:t>
            </a:r>
            <a:r>
              <a:rPr sz="1200" spc="-15" dirty="0">
                <a:solidFill>
                  <a:srgbClr val="06080A"/>
                </a:solidFill>
                <a:latin typeface="Arial"/>
                <a:cs typeface="Arial"/>
              </a:rPr>
              <a:t>as </a:t>
            </a:r>
            <a:r>
              <a:rPr sz="1200" spc="-5" dirty="0">
                <a:solidFill>
                  <a:srgbClr val="06080A"/>
                </a:solidFill>
                <a:latin typeface="Arial"/>
                <a:cs typeface="Arial"/>
              </a:rPr>
              <a:t>the</a:t>
            </a:r>
            <a:r>
              <a:rPr sz="1200" spc="114" dirty="0">
                <a:solidFill>
                  <a:srgbClr val="06080A"/>
                </a:solidFill>
                <a:latin typeface="Arial"/>
                <a:cs typeface="Arial"/>
              </a:rPr>
              <a:t> </a:t>
            </a:r>
            <a:r>
              <a:rPr sz="1200" spc="10" dirty="0">
                <a:solidFill>
                  <a:srgbClr val="06080A"/>
                </a:solidFill>
                <a:latin typeface="Arial"/>
                <a:cs typeface="Arial"/>
              </a:rPr>
              <a:t>ACS.</a:t>
            </a:r>
            <a:endParaRPr sz="1200" dirty="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33</a:t>
            </a:r>
            <a:endParaRPr sz="85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81061" y="716203"/>
            <a:ext cx="5807968" cy="43257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16050" y="125442"/>
            <a:ext cx="5549265" cy="596900"/>
          </a:xfrm>
          <a:prstGeom prst="rect">
            <a:avLst/>
          </a:prstGeom>
        </p:spPr>
        <p:txBody>
          <a:bodyPr vert="horz" wrap="square" lIns="0" tIns="0" rIns="0" bIns="0" rtlCol="0">
            <a:spAutoFit/>
          </a:bodyPr>
          <a:lstStyle/>
          <a:p>
            <a:pPr marL="12700" marR="5080">
              <a:lnSpc>
                <a:spcPts val="2310"/>
              </a:lnSpc>
            </a:pPr>
            <a:r>
              <a:rPr sz="2100" spc="-10" dirty="0">
                <a:solidFill>
                  <a:srgbClr val="002060"/>
                </a:solidFill>
              </a:rPr>
              <a:t>Geographic distribution of geocode quality,  mortality </a:t>
            </a:r>
            <a:r>
              <a:rPr sz="2100" spc="-5" dirty="0">
                <a:solidFill>
                  <a:srgbClr val="002060"/>
                </a:solidFill>
              </a:rPr>
              <a:t>data</a:t>
            </a:r>
            <a:r>
              <a:rPr sz="2100" spc="15" dirty="0">
                <a:solidFill>
                  <a:srgbClr val="002060"/>
                </a:solidFill>
              </a:rPr>
              <a:t> </a:t>
            </a:r>
            <a:r>
              <a:rPr sz="2100" dirty="0">
                <a:solidFill>
                  <a:srgbClr val="002060"/>
                </a:solidFill>
              </a:rPr>
              <a:t>2010-2015</a:t>
            </a:r>
            <a:endParaRPr sz="2100"/>
          </a:p>
        </p:txBody>
      </p:sp>
      <p:sp>
        <p:nvSpPr>
          <p:cNvPr id="4" name="object 4"/>
          <p:cNvSpPr txBox="1"/>
          <p:nvPr/>
        </p:nvSpPr>
        <p:spPr>
          <a:xfrm>
            <a:off x="1702676" y="4716132"/>
            <a:ext cx="2572385" cy="238760"/>
          </a:xfrm>
          <a:prstGeom prst="rect">
            <a:avLst/>
          </a:prstGeom>
          <a:solidFill>
            <a:srgbClr val="06080A"/>
          </a:solidFill>
        </p:spPr>
        <p:txBody>
          <a:bodyPr vert="horz" wrap="square" lIns="0" tIns="11430" rIns="0" bIns="0" rtlCol="0">
            <a:spAutoFit/>
          </a:bodyPr>
          <a:lstStyle/>
          <a:p>
            <a:pPr marL="1270">
              <a:lnSpc>
                <a:spcPct val="100000"/>
              </a:lnSpc>
              <a:spcBef>
                <a:spcPts val="90"/>
              </a:spcBef>
            </a:pPr>
            <a:r>
              <a:rPr sz="1450" b="1" spc="-5" dirty="0">
                <a:solidFill>
                  <a:srgbClr val="FFFF00"/>
                </a:solidFill>
                <a:latin typeface="Arial"/>
                <a:cs typeface="Arial"/>
              </a:rPr>
              <a:t>*</a:t>
            </a:r>
            <a:r>
              <a:rPr sz="800" b="1" spc="-5" dirty="0">
                <a:solidFill>
                  <a:srgbClr val="FFFFFF"/>
                </a:solidFill>
                <a:latin typeface="Arial"/>
                <a:cs typeface="Arial"/>
              </a:rPr>
              <a:t>WI </a:t>
            </a:r>
            <a:r>
              <a:rPr sz="800" b="1" spc="20" dirty="0">
                <a:solidFill>
                  <a:srgbClr val="FFFFFF"/>
                </a:solidFill>
                <a:latin typeface="Arial"/>
                <a:cs typeface="Arial"/>
              </a:rPr>
              <a:t>and </a:t>
            </a:r>
            <a:r>
              <a:rPr sz="800" b="1" dirty="0">
                <a:solidFill>
                  <a:srgbClr val="FFFFFF"/>
                </a:solidFill>
                <a:latin typeface="Arial"/>
                <a:cs typeface="Arial"/>
              </a:rPr>
              <a:t>ME: </a:t>
            </a:r>
            <a:r>
              <a:rPr sz="800" b="1" spc="10" dirty="0">
                <a:solidFill>
                  <a:srgbClr val="FFFFFF"/>
                </a:solidFill>
                <a:latin typeface="Arial"/>
                <a:cs typeface="Arial"/>
              </a:rPr>
              <a:t>excludes</a:t>
            </a:r>
            <a:r>
              <a:rPr sz="800" b="1" spc="-15" dirty="0">
                <a:solidFill>
                  <a:srgbClr val="FFFFFF"/>
                </a:solidFill>
                <a:latin typeface="Arial"/>
                <a:cs typeface="Arial"/>
              </a:rPr>
              <a:t> </a:t>
            </a:r>
            <a:r>
              <a:rPr sz="800" b="1" spc="10" dirty="0">
                <a:solidFill>
                  <a:srgbClr val="FFFFFF"/>
                </a:solidFill>
                <a:latin typeface="Arial"/>
                <a:cs typeface="Arial"/>
              </a:rPr>
              <a:t>2010</a:t>
            </a:r>
            <a:endParaRPr sz="800">
              <a:latin typeface="Arial"/>
              <a:cs typeface="Arial"/>
            </a:endParaRPr>
          </a:p>
        </p:txBody>
      </p:sp>
      <p:sp>
        <p:nvSpPr>
          <p:cNvPr id="5" name="object 5"/>
          <p:cNvSpPr/>
          <p:nvPr/>
        </p:nvSpPr>
        <p:spPr>
          <a:xfrm>
            <a:off x="6617012" y="2148606"/>
            <a:ext cx="72390" cy="72390"/>
          </a:xfrm>
          <a:custGeom>
            <a:avLst/>
            <a:gdLst/>
            <a:ahLst/>
            <a:cxnLst/>
            <a:rect l="l" t="t" r="r" b="b"/>
            <a:pathLst>
              <a:path w="72390" h="72389">
                <a:moveTo>
                  <a:pt x="72072" y="27533"/>
                </a:moveTo>
                <a:lnTo>
                  <a:pt x="0" y="27533"/>
                </a:lnTo>
                <a:lnTo>
                  <a:pt x="22275" y="44551"/>
                </a:lnTo>
                <a:lnTo>
                  <a:pt x="13766" y="72072"/>
                </a:lnTo>
                <a:lnTo>
                  <a:pt x="36029" y="55067"/>
                </a:lnTo>
                <a:lnTo>
                  <a:pt x="53047" y="55067"/>
                </a:lnTo>
                <a:lnTo>
                  <a:pt x="49796" y="44551"/>
                </a:lnTo>
                <a:lnTo>
                  <a:pt x="72072" y="27533"/>
                </a:lnTo>
                <a:close/>
              </a:path>
              <a:path w="72390" h="72389">
                <a:moveTo>
                  <a:pt x="53047" y="55067"/>
                </a:moveTo>
                <a:lnTo>
                  <a:pt x="36029" y="55067"/>
                </a:lnTo>
                <a:lnTo>
                  <a:pt x="58305" y="72072"/>
                </a:lnTo>
                <a:lnTo>
                  <a:pt x="53047" y="55067"/>
                </a:lnTo>
                <a:close/>
              </a:path>
              <a:path w="72390" h="72389">
                <a:moveTo>
                  <a:pt x="36029" y="0"/>
                </a:moveTo>
                <a:lnTo>
                  <a:pt x="27533" y="27533"/>
                </a:lnTo>
                <a:lnTo>
                  <a:pt x="44538" y="27533"/>
                </a:lnTo>
                <a:lnTo>
                  <a:pt x="36029" y="0"/>
                </a:lnTo>
                <a:close/>
              </a:path>
            </a:pathLst>
          </a:custGeom>
          <a:solidFill>
            <a:srgbClr val="94E1C0"/>
          </a:solidFill>
        </p:spPr>
        <p:txBody>
          <a:bodyPr wrap="square" lIns="0" tIns="0" rIns="0" bIns="0" rtlCol="0"/>
          <a:lstStyle/>
          <a:p>
            <a:endParaRPr/>
          </a:p>
        </p:txBody>
      </p:sp>
      <p:sp>
        <p:nvSpPr>
          <p:cNvPr id="6" name="object 6"/>
          <p:cNvSpPr/>
          <p:nvPr/>
        </p:nvSpPr>
        <p:spPr>
          <a:xfrm>
            <a:off x="6981871" y="1545018"/>
            <a:ext cx="274768" cy="14864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013403" y="1572044"/>
            <a:ext cx="247742" cy="23422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098986" y="1671141"/>
            <a:ext cx="102870" cy="57150"/>
          </a:xfrm>
          <a:custGeom>
            <a:avLst/>
            <a:gdLst/>
            <a:ahLst/>
            <a:cxnLst/>
            <a:rect l="l" t="t" r="r" b="b"/>
            <a:pathLst>
              <a:path w="102870" h="57150">
                <a:moveTo>
                  <a:pt x="0" y="0"/>
                </a:moveTo>
                <a:lnTo>
                  <a:pt x="102870" y="57150"/>
                </a:lnTo>
              </a:path>
            </a:pathLst>
          </a:custGeom>
          <a:ln w="27025">
            <a:solidFill>
              <a:srgbClr val="1FADBF"/>
            </a:solidFill>
          </a:ln>
        </p:spPr>
        <p:txBody>
          <a:bodyPr wrap="square" lIns="0" tIns="0" rIns="0" bIns="0" rtlCol="0"/>
          <a:lstStyle/>
          <a:p>
            <a:endParaRPr/>
          </a:p>
        </p:txBody>
      </p:sp>
      <p:sp>
        <p:nvSpPr>
          <p:cNvPr id="9" name="object 9"/>
          <p:cNvSpPr/>
          <p:nvPr/>
        </p:nvSpPr>
        <p:spPr>
          <a:xfrm>
            <a:off x="6941337" y="1675650"/>
            <a:ext cx="265756" cy="21620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995384" y="1711680"/>
            <a:ext cx="154305" cy="104139"/>
          </a:xfrm>
          <a:custGeom>
            <a:avLst/>
            <a:gdLst/>
            <a:ahLst/>
            <a:cxnLst/>
            <a:rect l="l" t="t" r="r" b="b"/>
            <a:pathLst>
              <a:path w="154304" h="104139">
                <a:moveTo>
                  <a:pt x="0" y="0"/>
                </a:moveTo>
                <a:lnTo>
                  <a:pt x="154305" y="103581"/>
                </a:lnTo>
              </a:path>
            </a:pathLst>
          </a:custGeom>
          <a:ln w="27025">
            <a:solidFill>
              <a:srgbClr val="1FADBF"/>
            </a:solidFill>
          </a:ln>
        </p:spPr>
        <p:txBody>
          <a:bodyPr wrap="square" lIns="0" tIns="0" rIns="0" bIns="0" rtlCol="0"/>
          <a:lstStyle/>
          <a:p>
            <a:endParaRPr/>
          </a:p>
        </p:txBody>
      </p:sp>
      <p:sp>
        <p:nvSpPr>
          <p:cNvPr id="11" name="object 11"/>
          <p:cNvSpPr/>
          <p:nvPr/>
        </p:nvSpPr>
        <p:spPr>
          <a:xfrm>
            <a:off x="6846738" y="1900866"/>
            <a:ext cx="207203" cy="126124"/>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891783" y="1941407"/>
            <a:ext cx="102870" cy="7620"/>
          </a:xfrm>
          <a:custGeom>
            <a:avLst/>
            <a:gdLst/>
            <a:ahLst/>
            <a:cxnLst/>
            <a:rect l="l" t="t" r="r" b="b"/>
            <a:pathLst>
              <a:path w="102870" h="7619">
                <a:moveTo>
                  <a:pt x="0" y="0"/>
                </a:moveTo>
                <a:lnTo>
                  <a:pt x="102870" y="7150"/>
                </a:lnTo>
              </a:path>
            </a:pathLst>
          </a:custGeom>
          <a:ln w="27025">
            <a:solidFill>
              <a:srgbClr val="1FADBF"/>
            </a:solidFill>
          </a:ln>
        </p:spPr>
        <p:txBody>
          <a:bodyPr wrap="square" lIns="0" tIns="0" rIns="0" bIns="0" rtlCol="0"/>
          <a:lstStyle/>
          <a:p>
            <a:endParaRPr/>
          </a:p>
        </p:txBody>
      </p:sp>
      <p:sp>
        <p:nvSpPr>
          <p:cNvPr id="13" name="object 13"/>
          <p:cNvSpPr/>
          <p:nvPr/>
        </p:nvSpPr>
        <p:spPr>
          <a:xfrm>
            <a:off x="6788187" y="2130602"/>
            <a:ext cx="211701" cy="11710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833226" y="2171132"/>
            <a:ext cx="110489" cy="0"/>
          </a:xfrm>
          <a:custGeom>
            <a:avLst/>
            <a:gdLst/>
            <a:ahLst/>
            <a:cxnLst/>
            <a:rect l="l" t="t" r="r" b="b"/>
            <a:pathLst>
              <a:path w="110490">
                <a:moveTo>
                  <a:pt x="0" y="0"/>
                </a:moveTo>
                <a:lnTo>
                  <a:pt x="110020" y="0"/>
                </a:lnTo>
              </a:path>
            </a:pathLst>
          </a:custGeom>
          <a:ln w="27025">
            <a:solidFill>
              <a:srgbClr val="1FADBF"/>
            </a:solidFill>
          </a:ln>
        </p:spPr>
        <p:txBody>
          <a:bodyPr wrap="square" lIns="0" tIns="0" rIns="0" bIns="0" rtlCol="0"/>
          <a:lstStyle/>
          <a:p>
            <a:endParaRPr/>
          </a:p>
        </p:txBody>
      </p:sp>
      <p:sp>
        <p:nvSpPr>
          <p:cNvPr id="15" name="object 15"/>
          <p:cNvSpPr/>
          <p:nvPr/>
        </p:nvSpPr>
        <p:spPr>
          <a:xfrm>
            <a:off x="6725119" y="2225192"/>
            <a:ext cx="211707" cy="171157"/>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6779171" y="2261222"/>
            <a:ext cx="99060" cy="57150"/>
          </a:xfrm>
          <a:custGeom>
            <a:avLst/>
            <a:gdLst/>
            <a:ahLst/>
            <a:cxnLst/>
            <a:rect l="l" t="t" r="r" b="b"/>
            <a:pathLst>
              <a:path w="99059" h="57150">
                <a:moveTo>
                  <a:pt x="0" y="0"/>
                </a:moveTo>
                <a:lnTo>
                  <a:pt x="98933" y="57150"/>
                </a:lnTo>
              </a:path>
            </a:pathLst>
          </a:custGeom>
          <a:ln w="27025">
            <a:solidFill>
              <a:srgbClr val="1FADBF"/>
            </a:solidFill>
          </a:ln>
        </p:spPr>
        <p:txBody>
          <a:bodyPr wrap="square" lIns="0" tIns="0" rIns="0" bIns="0" rtlCol="0"/>
          <a:lstStyle/>
          <a:p>
            <a:endParaRPr/>
          </a:p>
        </p:txBody>
      </p:sp>
      <p:sp>
        <p:nvSpPr>
          <p:cNvPr id="17" name="object 17"/>
          <p:cNvSpPr/>
          <p:nvPr/>
        </p:nvSpPr>
        <p:spPr>
          <a:xfrm>
            <a:off x="6639535" y="2216177"/>
            <a:ext cx="297292" cy="252248"/>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6693588" y="2252212"/>
            <a:ext cx="186055" cy="139065"/>
          </a:xfrm>
          <a:custGeom>
            <a:avLst/>
            <a:gdLst/>
            <a:ahLst/>
            <a:cxnLst/>
            <a:rect l="l" t="t" r="r" b="b"/>
            <a:pathLst>
              <a:path w="186054" h="139064">
                <a:moveTo>
                  <a:pt x="0" y="0"/>
                </a:moveTo>
                <a:lnTo>
                  <a:pt x="185445" y="138811"/>
                </a:lnTo>
              </a:path>
            </a:pathLst>
          </a:custGeom>
          <a:ln w="27025">
            <a:solidFill>
              <a:srgbClr val="1FADBF"/>
            </a:solidFill>
          </a:ln>
        </p:spPr>
        <p:txBody>
          <a:bodyPr wrap="square" lIns="0" tIns="0" rIns="0" bIns="0" rtlCol="0"/>
          <a:lstStyle/>
          <a:p>
            <a:endParaRPr/>
          </a:p>
        </p:txBody>
      </p:sp>
      <p:sp>
        <p:nvSpPr>
          <p:cNvPr id="19" name="object 19"/>
          <p:cNvSpPr/>
          <p:nvPr/>
        </p:nvSpPr>
        <p:spPr>
          <a:xfrm>
            <a:off x="6833225" y="1220697"/>
            <a:ext cx="171168" cy="211708"/>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6891783" y="1252228"/>
            <a:ext cx="53340" cy="101600"/>
          </a:xfrm>
          <a:custGeom>
            <a:avLst/>
            <a:gdLst/>
            <a:ahLst/>
            <a:cxnLst/>
            <a:rect l="l" t="t" r="r" b="b"/>
            <a:pathLst>
              <a:path w="53340" h="101600">
                <a:moveTo>
                  <a:pt x="0" y="0"/>
                </a:moveTo>
                <a:lnTo>
                  <a:pt x="53174" y="101511"/>
                </a:lnTo>
              </a:path>
            </a:pathLst>
          </a:custGeom>
          <a:ln w="27025">
            <a:solidFill>
              <a:srgbClr val="1FADBF"/>
            </a:solidFill>
          </a:ln>
        </p:spPr>
        <p:txBody>
          <a:bodyPr wrap="square" lIns="0" tIns="0" rIns="0" bIns="0" rtlCol="0"/>
          <a:lstStyle/>
          <a:p>
            <a:endParaRPr/>
          </a:p>
        </p:txBody>
      </p:sp>
      <p:sp>
        <p:nvSpPr>
          <p:cNvPr id="21" name="object 21"/>
          <p:cNvSpPr txBox="1"/>
          <p:nvPr/>
        </p:nvSpPr>
        <p:spPr>
          <a:xfrm>
            <a:off x="5065681" y="982284"/>
            <a:ext cx="2153285" cy="751205"/>
          </a:xfrm>
          <a:prstGeom prst="rect">
            <a:avLst/>
          </a:prstGeom>
        </p:spPr>
        <p:txBody>
          <a:bodyPr vert="horz" wrap="square" lIns="0" tIns="0" rIns="0" bIns="0" rtlCol="0">
            <a:spAutoFit/>
          </a:bodyPr>
          <a:lstStyle/>
          <a:p>
            <a:pPr marR="5080" algn="r">
              <a:lnSpc>
                <a:spcPct val="100000"/>
              </a:lnSpc>
            </a:pPr>
            <a:r>
              <a:rPr sz="1450" b="1" spc="15" dirty="0">
                <a:solidFill>
                  <a:srgbClr val="FFFF00"/>
                </a:solidFill>
                <a:latin typeface="Arial"/>
                <a:cs typeface="Arial"/>
              </a:rPr>
              <a:t>*</a:t>
            </a:r>
            <a:endParaRPr sz="1450">
              <a:latin typeface="Arial"/>
              <a:cs typeface="Arial"/>
            </a:endParaRPr>
          </a:p>
          <a:p>
            <a:pPr>
              <a:lnSpc>
                <a:spcPct val="100000"/>
              </a:lnSpc>
            </a:pPr>
            <a:endParaRPr sz="2000">
              <a:latin typeface="Times New Roman"/>
              <a:cs typeface="Times New Roman"/>
            </a:endParaRPr>
          </a:p>
          <a:p>
            <a:pPr marL="12700">
              <a:lnSpc>
                <a:spcPct val="100000"/>
              </a:lnSpc>
              <a:spcBef>
                <a:spcPts val="5"/>
              </a:spcBef>
            </a:pPr>
            <a:r>
              <a:rPr sz="1450" b="1" spc="15" dirty="0">
                <a:solidFill>
                  <a:srgbClr val="FFFF00"/>
                </a:solidFill>
                <a:latin typeface="Arial"/>
                <a:cs typeface="Arial"/>
              </a:rPr>
              <a:t>*</a:t>
            </a:r>
            <a:endParaRPr sz="1450">
              <a:latin typeface="Arial"/>
              <a:cs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9149" y="1344842"/>
            <a:ext cx="6297930" cy="2664460"/>
          </a:xfrm>
          <a:prstGeom prst="rect">
            <a:avLst/>
          </a:prstGeom>
        </p:spPr>
        <p:txBody>
          <a:bodyPr vert="horz" wrap="square" lIns="0" tIns="0" rIns="0" bIns="0" rtlCol="0">
            <a:spAutoFit/>
          </a:bodyPr>
          <a:lstStyle/>
          <a:p>
            <a:pPr marL="345440" marR="536575" indent="-332740">
              <a:lnSpc>
                <a:spcPct val="100000"/>
              </a:lnSpc>
              <a:buFont typeface="Arial"/>
              <a:buChar char="●"/>
              <a:tabLst>
                <a:tab pos="345440" algn="l"/>
                <a:tab pos="346075" algn="l"/>
              </a:tabLst>
            </a:pPr>
            <a:r>
              <a:rPr sz="1600" spc="-5" dirty="0">
                <a:latin typeface="Arial"/>
                <a:cs typeface="Arial"/>
              </a:rPr>
              <a:t>United </a:t>
            </a:r>
            <a:r>
              <a:rPr sz="1600" dirty="0">
                <a:latin typeface="Arial"/>
                <a:cs typeface="Arial"/>
              </a:rPr>
              <a:t>States </a:t>
            </a:r>
            <a:r>
              <a:rPr sz="1600" spc="-5" dirty="0">
                <a:latin typeface="Arial"/>
                <a:cs typeface="Arial"/>
              </a:rPr>
              <a:t>Small-Area </a:t>
            </a:r>
            <a:r>
              <a:rPr sz="1600" dirty="0">
                <a:latin typeface="Arial"/>
                <a:cs typeface="Arial"/>
              </a:rPr>
              <a:t>Life </a:t>
            </a:r>
            <a:r>
              <a:rPr sz="1600" spc="-5" dirty="0">
                <a:latin typeface="Arial"/>
                <a:cs typeface="Arial"/>
              </a:rPr>
              <a:t>Expectancy </a:t>
            </a:r>
            <a:r>
              <a:rPr sz="1600" dirty="0">
                <a:latin typeface="Arial"/>
                <a:cs typeface="Arial"/>
              </a:rPr>
              <a:t>Estimates </a:t>
            </a:r>
            <a:r>
              <a:rPr sz="1600" spc="-5" dirty="0">
                <a:latin typeface="Arial"/>
                <a:cs typeface="Arial"/>
              </a:rPr>
              <a:t>Project  </a:t>
            </a:r>
            <a:r>
              <a:rPr sz="1600" spc="-10" dirty="0">
                <a:latin typeface="Arial"/>
                <a:cs typeface="Arial"/>
              </a:rPr>
              <a:t>(USALEEP) </a:t>
            </a:r>
            <a:r>
              <a:rPr sz="1600" spc="-5" dirty="0">
                <a:latin typeface="Arial"/>
                <a:cs typeface="Arial"/>
              </a:rPr>
              <a:t>is funded by </a:t>
            </a:r>
            <a:r>
              <a:rPr sz="1600" spc="-10" dirty="0">
                <a:latin typeface="Arial"/>
                <a:cs typeface="Arial"/>
              </a:rPr>
              <a:t>Robert </a:t>
            </a:r>
            <a:r>
              <a:rPr sz="1600" spc="5" dirty="0">
                <a:latin typeface="Arial"/>
                <a:cs typeface="Arial"/>
              </a:rPr>
              <a:t>Wood </a:t>
            </a:r>
            <a:r>
              <a:rPr sz="1600" spc="-5" dirty="0">
                <a:latin typeface="Arial"/>
                <a:cs typeface="Arial"/>
              </a:rPr>
              <a:t>Johnson</a:t>
            </a:r>
            <a:r>
              <a:rPr sz="1600" spc="25" dirty="0">
                <a:latin typeface="Arial"/>
                <a:cs typeface="Arial"/>
              </a:rPr>
              <a:t> </a:t>
            </a:r>
            <a:r>
              <a:rPr sz="1600" spc="-10" dirty="0">
                <a:latin typeface="Arial"/>
                <a:cs typeface="Arial"/>
              </a:rPr>
              <a:t>Foundation</a:t>
            </a:r>
            <a:endParaRPr sz="1600" dirty="0">
              <a:latin typeface="Arial"/>
              <a:cs typeface="Arial"/>
            </a:endParaRPr>
          </a:p>
          <a:p>
            <a:pPr>
              <a:lnSpc>
                <a:spcPct val="100000"/>
              </a:lnSpc>
              <a:spcBef>
                <a:spcPts val="20"/>
              </a:spcBef>
              <a:buFont typeface="Arial"/>
              <a:buChar char="●"/>
            </a:pPr>
            <a:endParaRPr sz="1550" dirty="0">
              <a:latin typeface="Times New Roman"/>
              <a:cs typeface="Times New Roman"/>
            </a:endParaRPr>
          </a:p>
          <a:p>
            <a:pPr marL="345440" marR="5080" indent="-332740">
              <a:lnSpc>
                <a:spcPct val="100000"/>
              </a:lnSpc>
              <a:buChar char="●"/>
              <a:tabLst>
                <a:tab pos="345440" algn="l"/>
                <a:tab pos="346075" algn="l"/>
              </a:tabLst>
            </a:pPr>
            <a:r>
              <a:rPr sz="1600" spc="-15" dirty="0">
                <a:latin typeface="Arial"/>
                <a:cs typeface="Arial"/>
              </a:rPr>
              <a:t>NAPHSIS </a:t>
            </a:r>
            <a:r>
              <a:rPr sz="1600" spc="-5" dirty="0">
                <a:latin typeface="Arial"/>
                <a:cs typeface="Arial"/>
              </a:rPr>
              <a:t>partnered </a:t>
            </a:r>
            <a:r>
              <a:rPr sz="1600" spc="5" dirty="0">
                <a:latin typeface="Arial"/>
                <a:cs typeface="Arial"/>
              </a:rPr>
              <a:t>with </a:t>
            </a:r>
            <a:r>
              <a:rPr sz="1600" dirty="0">
                <a:latin typeface="Arial"/>
                <a:cs typeface="Arial"/>
              </a:rPr>
              <a:t>the </a:t>
            </a:r>
            <a:r>
              <a:rPr sz="1600" spc="-10" dirty="0">
                <a:latin typeface="Arial"/>
                <a:cs typeface="Arial"/>
              </a:rPr>
              <a:t>National Center </a:t>
            </a:r>
            <a:r>
              <a:rPr sz="1600" dirty="0">
                <a:latin typeface="Arial"/>
                <a:cs typeface="Arial"/>
              </a:rPr>
              <a:t>for </a:t>
            </a:r>
            <a:r>
              <a:rPr sz="1600" spc="-5" dirty="0">
                <a:latin typeface="Arial"/>
                <a:cs typeface="Arial"/>
              </a:rPr>
              <a:t>Health </a:t>
            </a:r>
            <a:r>
              <a:rPr sz="1600" spc="5" dirty="0">
                <a:latin typeface="Arial"/>
                <a:cs typeface="Arial"/>
              </a:rPr>
              <a:t>Statistics  </a:t>
            </a:r>
            <a:r>
              <a:rPr sz="1600" spc="-15" dirty="0">
                <a:latin typeface="Arial"/>
                <a:cs typeface="Arial"/>
              </a:rPr>
              <a:t>(NCHS) </a:t>
            </a:r>
            <a:r>
              <a:rPr sz="1600" spc="5" dirty="0">
                <a:latin typeface="Arial"/>
                <a:cs typeface="Arial"/>
              </a:rPr>
              <a:t>to </a:t>
            </a:r>
            <a:r>
              <a:rPr sz="1600" spc="-5" dirty="0">
                <a:latin typeface="Arial"/>
                <a:cs typeface="Arial"/>
              </a:rPr>
              <a:t>produce </a:t>
            </a:r>
            <a:r>
              <a:rPr sz="1600" dirty="0">
                <a:latin typeface="Arial"/>
                <a:cs typeface="Arial"/>
              </a:rPr>
              <a:t>life </a:t>
            </a:r>
            <a:r>
              <a:rPr sz="1600" spc="-5" dirty="0">
                <a:latin typeface="Arial"/>
                <a:cs typeface="Arial"/>
              </a:rPr>
              <a:t>expectancy </a:t>
            </a:r>
            <a:r>
              <a:rPr sz="1600" dirty="0">
                <a:latin typeface="Arial"/>
                <a:cs typeface="Arial"/>
              </a:rPr>
              <a:t>estimates </a:t>
            </a:r>
            <a:r>
              <a:rPr sz="1600" spc="-5" dirty="0">
                <a:latin typeface="Arial"/>
                <a:cs typeface="Arial"/>
              </a:rPr>
              <a:t>- or </a:t>
            </a:r>
            <a:r>
              <a:rPr sz="1600" dirty="0">
                <a:latin typeface="Arial"/>
                <a:cs typeface="Arial"/>
              </a:rPr>
              <a:t>the </a:t>
            </a:r>
            <a:r>
              <a:rPr sz="1600" i="1" spc="-5" dirty="0">
                <a:latin typeface="Arial"/>
                <a:cs typeface="Arial"/>
              </a:rPr>
              <a:t>average  </a:t>
            </a:r>
            <a:r>
              <a:rPr sz="1600" spc="-5" dirty="0">
                <a:latin typeface="Arial"/>
                <a:cs typeface="Arial"/>
              </a:rPr>
              <a:t>number of </a:t>
            </a:r>
            <a:r>
              <a:rPr sz="1600" spc="-15" dirty="0">
                <a:latin typeface="Arial"/>
                <a:cs typeface="Arial"/>
              </a:rPr>
              <a:t>years </a:t>
            </a:r>
            <a:r>
              <a:rPr sz="1600" spc="-5" dirty="0">
                <a:latin typeface="Arial"/>
                <a:cs typeface="Arial"/>
              </a:rPr>
              <a:t>a person </a:t>
            </a:r>
            <a:r>
              <a:rPr sz="1600" dirty="0">
                <a:latin typeface="Arial"/>
                <a:cs typeface="Arial"/>
              </a:rPr>
              <a:t>can </a:t>
            </a:r>
            <a:r>
              <a:rPr sz="1600" spc="-10" dirty="0">
                <a:latin typeface="Arial"/>
                <a:cs typeface="Arial"/>
              </a:rPr>
              <a:t>expect </a:t>
            </a:r>
            <a:r>
              <a:rPr sz="1600" spc="5" dirty="0">
                <a:latin typeface="Arial"/>
                <a:cs typeface="Arial"/>
              </a:rPr>
              <a:t>to </a:t>
            </a:r>
            <a:r>
              <a:rPr sz="1600" dirty="0">
                <a:latin typeface="Arial"/>
                <a:cs typeface="Arial"/>
              </a:rPr>
              <a:t>live </a:t>
            </a:r>
            <a:r>
              <a:rPr sz="1600" spc="-5" dirty="0">
                <a:latin typeface="Arial"/>
                <a:cs typeface="Arial"/>
              </a:rPr>
              <a:t>- in each </a:t>
            </a:r>
            <a:r>
              <a:rPr sz="1600" dirty="0">
                <a:latin typeface="Arial"/>
                <a:cs typeface="Arial"/>
              </a:rPr>
              <a:t>census tract  </a:t>
            </a:r>
            <a:r>
              <a:rPr sz="1600" spc="-5" dirty="0">
                <a:latin typeface="Arial"/>
                <a:cs typeface="Arial"/>
              </a:rPr>
              <a:t>in </a:t>
            </a:r>
            <a:r>
              <a:rPr sz="1600" dirty="0">
                <a:latin typeface="Arial"/>
                <a:cs typeface="Arial"/>
              </a:rPr>
              <a:t>the </a:t>
            </a:r>
            <a:r>
              <a:rPr sz="1600" spc="-5" dirty="0">
                <a:latin typeface="Arial"/>
                <a:cs typeface="Arial"/>
              </a:rPr>
              <a:t>United</a:t>
            </a:r>
            <a:r>
              <a:rPr sz="1600" spc="-50" dirty="0">
                <a:latin typeface="Arial"/>
                <a:cs typeface="Arial"/>
              </a:rPr>
              <a:t> </a:t>
            </a:r>
            <a:r>
              <a:rPr sz="1600" spc="-5" dirty="0">
                <a:latin typeface="Arial"/>
                <a:cs typeface="Arial"/>
              </a:rPr>
              <a:t>States</a:t>
            </a:r>
            <a:endParaRPr sz="1600" dirty="0">
              <a:latin typeface="Arial"/>
              <a:cs typeface="Arial"/>
            </a:endParaRPr>
          </a:p>
          <a:p>
            <a:pPr>
              <a:lnSpc>
                <a:spcPct val="100000"/>
              </a:lnSpc>
              <a:spcBef>
                <a:spcPts val="20"/>
              </a:spcBef>
              <a:buFont typeface="Arial"/>
              <a:buChar char="●"/>
            </a:pPr>
            <a:endParaRPr sz="1550" dirty="0">
              <a:latin typeface="Times New Roman"/>
              <a:cs typeface="Times New Roman"/>
            </a:endParaRPr>
          </a:p>
          <a:p>
            <a:pPr marL="345440" marR="79375" indent="-332740">
              <a:lnSpc>
                <a:spcPct val="100000"/>
              </a:lnSpc>
              <a:buChar char="●"/>
              <a:tabLst>
                <a:tab pos="345440" algn="l"/>
                <a:tab pos="346075" algn="l"/>
              </a:tabLst>
            </a:pPr>
            <a:r>
              <a:rPr sz="1600" dirty="0">
                <a:latin typeface="Arial"/>
                <a:cs typeface="Arial"/>
              </a:rPr>
              <a:t>These estimates will </a:t>
            </a:r>
            <a:r>
              <a:rPr sz="1600" spc="-5" dirty="0">
                <a:latin typeface="Arial"/>
                <a:cs typeface="Arial"/>
              </a:rPr>
              <a:t>complement other measures of health at </a:t>
            </a:r>
            <a:r>
              <a:rPr sz="1600" dirty="0">
                <a:latin typeface="Arial"/>
                <a:cs typeface="Arial"/>
              </a:rPr>
              <a:t>the  </a:t>
            </a:r>
            <a:r>
              <a:rPr sz="1600" spc="-10" dirty="0">
                <a:latin typeface="Arial"/>
                <a:cs typeface="Arial"/>
              </a:rPr>
              <a:t>county, </a:t>
            </a:r>
            <a:r>
              <a:rPr sz="1600" dirty="0">
                <a:latin typeface="Arial"/>
                <a:cs typeface="Arial"/>
              </a:rPr>
              <a:t>state, </a:t>
            </a:r>
            <a:r>
              <a:rPr sz="1600" spc="-10" dirty="0">
                <a:latin typeface="Arial"/>
                <a:cs typeface="Arial"/>
              </a:rPr>
              <a:t>and </a:t>
            </a:r>
            <a:r>
              <a:rPr sz="1600" spc="-5" dirty="0">
                <a:latin typeface="Arial"/>
                <a:cs typeface="Arial"/>
              </a:rPr>
              <a:t>national </a:t>
            </a:r>
            <a:r>
              <a:rPr sz="1600" dirty="0">
                <a:latin typeface="Arial"/>
                <a:cs typeface="Arial"/>
              </a:rPr>
              <a:t>levels, </a:t>
            </a:r>
            <a:r>
              <a:rPr sz="1600" spc="-5" dirty="0">
                <a:latin typeface="Arial"/>
                <a:cs typeface="Arial"/>
              </a:rPr>
              <a:t>by providing a measure of </a:t>
            </a:r>
            <a:r>
              <a:rPr sz="1600" dirty="0">
                <a:latin typeface="Arial"/>
                <a:cs typeface="Arial"/>
              </a:rPr>
              <a:t>life  </a:t>
            </a:r>
            <a:r>
              <a:rPr sz="1600" spc="-5" dirty="0">
                <a:latin typeface="Arial"/>
                <a:cs typeface="Arial"/>
              </a:rPr>
              <a:t>expectancy at </a:t>
            </a:r>
            <a:r>
              <a:rPr sz="1600" dirty="0">
                <a:latin typeface="Arial"/>
                <a:cs typeface="Arial"/>
              </a:rPr>
              <a:t>the </a:t>
            </a:r>
            <a:r>
              <a:rPr sz="1600" i="1" dirty="0">
                <a:latin typeface="Arial"/>
                <a:cs typeface="Arial"/>
              </a:rPr>
              <a:t>community</a:t>
            </a:r>
            <a:r>
              <a:rPr sz="1600" i="1" spc="-75" dirty="0">
                <a:latin typeface="Arial"/>
                <a:cs typeface="Arial"/>
              </a:rPr>
              <a:t> </a:t>
            </a:r>
            <a:r>
              <a:rPr sz="1600" spc="-5" dirty="0">
                <a:latin typeface="Arial"/>
                <a:cs typeface="Arial"/>
              </a:rPr>
              <a:t>level</a:t>
            </a:r>
            <a:endParaRPr sz="1600" dirty="0">
              <a:latin typeface="Arial"/>
              <a:cs typeface="Arial"/>
            </a:endParaRPr>
          </a:p>
        </p:txBody>
      </p:sp>
      <p:sp>
        <p:nvSpPr>
          <p:cNvPr id="3" name="object 3"/>
          <p:cNvSpPr txBox="1">
            <a:spLocks noGrp="1"/>
          </p:cNvSpPr>
          <p:nvPr>
            <p:ph type="title"/>
          </p:nvPr>
        </p:nvSpPr>
        <p:spPr>
          <a:xfrm>
            <a:off x="390424" y="527687"/>
            <a:ext cx="3094990" cy="443865"/>
          </a:xfrm>
          <a:prstGeom prst="rect">
            <a:avLst/>
          </a:prstGeom>
        </p:spPr>
        <p:txBody>
          <a:bodyPr vert="horz" wrap="square" lIns="0" tIns="0" rIns="0" bIns="0" rtlCol="0">
            <a:spAutoFit/>
          </a:bodyPr>
          <a:lstStyle/>
          <a:p>
            <a:pPr marL="12700">
              <a:lnSpc>
                <a:spcPct val="100000"/>
              </a:lnSpc>
            </a:pPr>
            <a:r>
              <a:rPr spc="-20" dirty="0"/>
              <a:t>About </a:t>
            </a:r>
            <a:r>
              <a:rPr spc="-10" dirty="0"/>
              <a:t>this</a:t>
            </a:r>
            <a:r>
              <a:rPr spc="85" dirty="0"/>
              <a:t> </a:t>
            </a:r>
            <a:r>
              <a:rPr dirty="0"/>
              <a:t>Project</a:t>
            </a:r>
          </a:p>
        </p:txBody>
      </p:sp>
      <p:sp>
        <p:nvSpPr>
          <p:cNvPr id="4" name="object 4"/>
          <p:cNvSpPr/>
          <p:nvPr/>
        </p:nvSpPr>
        <p:spPr>
          <a:xfrm>
            <a:off x="6959350" y="2423380"/>
            <a:ext cx="2184649" cy="272067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9336" y="514382"/>
            <a:ext cx="2679700" cy="290195"/>
          </a:xfrm>
          <a:prstGeom prst="rect">
            <a:avLst/>
          </a:prstGeom>
        </p:spPr>
        <p:txBody>
          <a:bodyPr vert="horz" wrap="square" lIns="0" tIns="0" rIns="0" bIns="0" rtlCol="0">
            <a:spAutoFit/>
          </a:bodyPr>
          <a:lstStyle/>
          <a:p>
            <a:pPr marL="12700">
              <a:lnSpc>
                <a:spcPct val="100000"/>
              </a:lnSpc>
            </a:pPr>
            <a:r>
              <a:rPr sz="1800" spc="-10" dirty="0">
                <a:solidFill>
                  <a:srgbClr val="FFFFFF"/>
                </a:solidFill>
              </a:rPr>
              <a:t>Methodological</a:t>
            </a:r>
            <a:r>
              <a:rPr sz="1800" spc="10" dirty="0">
                <a:solidFill>
                  <a:srgbClr val="FFFFFF"/>
                </a:solidFill>
              </a:rPr>
              <a:t> </a:t>
            </a:r>
            <a:r>
              <a:rPr sz="1800" spc="-5" dirty="0">
                <a:solidFill>
                  <a:srgbClr val="FFFFFF"/>
                </a:solidFill>
              </a:rPr>
              <a:t>Strategy</a:t>
            </a:r>
            <a:endParaRPr sz="1800"/>
          </a:p>
        </p:txBody>
      </p:sp>
      <p:sp>
        <p:nvSpPr>
          <p:cNvPr id="3" name="object 3"/>
          <p:cNvSpPr txBox="1"/>
          <p:nvPr/>
        </p:nvSpPr>
        <p:spPr>
          <a:xfrm>
            <a:off x="1644650" y="1224891"/>
            <a:ext cx="5838190" cy="742950"/>
          </a:xfrm>
          <a:prstGeom prst="rect">
            <a:avLst/>
          </a:prstGeom>
        </p:spPr>
        <p:txBody>
          <a:bodyPr vert="horz" wrap="square" lIns="0" tIns="0" rIns="0" bIns="0" rtlCol="0">
            <a:spAutoFit/>
          </a:bodyPr>
          <a:lstStyle/>
          <a:p>
            <a:pPr marL="12700">
              <a:lnSpc>
                <a:spcPct val="100000"/>
              </a:lnSpc>
            </a:pPr>
            <a:r>
              <a:rPr sz="1000" b="1" spc="-15" dirty="0">
                <a:solidFill>
                  <a:srgbClr val="06080A"/>
                </a:solidFill>
                <a:latin typeface="Arial"/>
                <a:cs typeface="Arial"/>
              </a:rPr>
              <a:t>Phase</a:t>
            </a:r>
            <a:r>
              <a:rPr sz="1000" b="1" spc="-70" dirty="0">
                <a:solidFill>
                  <a:srgbClr val="06080A"/>
                </a:solidFill>
                <a:latin typeface="Arial"/>
                <a:cs typeface="Arial"/>
              </a:rPr>
              <a:t> </a:t>
            </a:r>
            <a:r>
              <a:rPr sz="1000" b="1" spc="5" dirty="0">
                <a:solidFill>
                  <a:srgbClr val="06080A"/>
                </a:solidFill>
                <a:latin typeface="Arial"/>
                <a:cs typeface="Arial"/>
              </a:rPr>
              <a:t>1:</a:t>
            </a:r>
            <a:endParaRPr sz="1000">
              <a:latin typeface="Arial"/>
              <a:cs typeface="Arial"/>
            </a:endParaRPr>
          </a:p>
          <a:p>
            <a:pPr marL="237490" marR="5080" indent="-224790">
              <a:lnSpc>
                <a:spcPct val="79800"/>
              </a:lnSpc>
              <a:spcBef>
                <a:spcPts val="495"/>
              </a:spcBef>
              <a:buClr>
                <a:srgbClr val="25835B"/>
              </a:buClr>
              <a:buSzPct val="110000"/>
              <a:buChar char="■"/>
              <a:tabLst>
                <a:tab pos="237490" algn="l"/>
                <a:tab pos="238125" algn="l"/>
              </a:tabLst>
            </a:pPr>
            <a:r>
              <a:rPr sz="1000" spc="-5" dirty="0">
                <a:solidFill>
                  <a:srgbClr val="06080A"/>
                </a:solidFill>
                <a:latin typeface="Arial"/>
                <a:cs typeface="Arial"/>
              </a:rPr>
              <a:t>Estimate </a:t>
            </a:r>
            <a:r>
              <a:rPr sz="1000" spc="-15" dirty="0">
                <a:solidFill>
                  <a:srgbClr val="06080A"/>
                </a:solidFill>
                <a:latin typeface="Arial"/>
                <a:cs typeface="Arial"/>
              </a:rPr>
              <a:t>age-specific death rates, m(x) </a:t>
            </a:r>
            <a:r>
              <a:rPr sz="1000" spc="-25" dirty="0">
                <a:solidFill>
                  <a:srgbClr val="06080A"/>
                </a:solidFill>
                <a:latin typeface="Arial"/>
                <a:cs typeface="Arial"/>
              </a:rPr>
              <a:t>for </a:t>
            </a:r>
            <a:r>
              <a:rPr sz="1000" spc="-10" dirty="0">
                <a:solidFill>
                  <a:srgbClr val="06080A"/>
                </a:solidFill>
                <a:latin typeface="Arial"/>
                <a:cs typeface="Arial"/>
              </a:rPr>
              <a:t>tracts </a:t>
            </a:r>
            <a:r>
              <a:rPr sz="1000" spc="-20" dirty="0">
                <a:solidFill>
                  <a:srgbClr val="06080A"/>
                </a:solidFill>
                <a:latin typeface="Arial"/>
                <a:cs typeface="Arial"/>
              </a:rPr>
              <a:t>with </a:t>
            </a:r>
            <a:r>
              <a:rPr sz="1000" dirty="0">
                <a:solidFill>
                  <a:srgbClr val="06080A"/>
                </a:solidFill>
                <a:latin typeface="Arial"/>
                <a:cs typeface="Arial"/>
              </a:rPr>
              <a:t>minimum </a:t>
            </a:r>
            <a:r>
              <a:rPr sz="1000" spc="-10" dirty="0">
                <a:solidFill>
                  <a:srgbClr val="06080A"/>
                </a:solidFill>
                <a:latin typeface="Arial"/>
                <a:cs typeface="Arial"/>
              </a:rPr>
              <a:t>populations </a:t>
            </a:r>
            <a:r>
              <a:rPr sz="1000" spc="-20" dirty="0">
                <a:solidFill>
                  <a:srgbClr val="06080A"/>
                </a:solidFill>
                <a:latin typeface="Arial"/>
                <a:cs typeface="Arial"/>
              </a:rPr>
              <a:t>of </a:t>
            </a:r>
            <a:r>
              <a:rPr sz="1000" dirty="0">
                <a:solidFill>
                  <a:srgbClr val="06080A"/>
                </a:solidFill>
                <a:latin typeface="Arial"/>
                <a:cs typeface="Arial"/>
              </a:rPr>
              <a:t>5,000 </a:t>
            </a:r>
            <a:r>
              <a:rPr sz="1000" spc="-10" dirty="0">
                <a:solidFill>
                  <a:srgbClr val="06080A"/>
                </a:solidFill>
                <a:latin typeface="Arial"/>
                <a:cs typeface="Arial"/>
              </a:rPr>
              <a:t>(aggregate </a:t>
            </a:r>
            <a:r>
              <a:rPr sz="1000" spc="-20" dirty="0">
                <a:solidFill>
                  <a:srgbClr val="06080A"/>
                </a:solidFill>
                <a:latin typeface="Arial"/>
                <a:cs typeface="Arial"/>
              </a:rPr>
              <a:t>of </a:t>
            </a:r>
            <a:r>
              <a:rPr sz="1000" spc="-5" dirty="0">
                <a:solidFill>
                  <a:srgbClr val="06080A"/>
                </a:solidFill>
                <a:latin typeface="Arial"/>
                <a:cs typeface="Arial"/>
              </a:rPr>
              <a:t>6  </a:t>
            </a:r>
            <a:r>
              <a:rPr sz="1000" spc="-25" dirty="0">
                <a:solidFill>
                  <a:srgbClr val="06080A"/>
                </a:solidFill>
                <a:latin typeface="Arial"/>
                <a:cs typeface="Arial"/>
              </a:rPr>
              <a:t>years </a:t>
            </a:r>
            <a:r>
              <a:rPr sz="1000" spc="-15" dirty="0">
                <a:solidFill>
                  <a:srgbClr val="06080A"/>
                </a:solidFill>
                <a:latin typeface="Arial"/>
                <a:cs typeface="Arial"/>
              </a:rPr>
              <a:t>of </a:t>
            </a:r>
            <a:r>
              <a:rPr sz="1000" spc="-10" dirty="0">
                <a:solidFill>
                  <a:srgbClr val="06080A"/>
                </a:solidFill>
                <a:latin typeface="Arial"/>
                <a:cs typeface="Arial"/>
              </a:rPr>
              <a:t>mortality data) and </a:t>
            </a:r>
            <a:r>
              <a:rPr sz="1000" dirty="0">
                <a:solidFill>
                  <a:srgbClr val="06080A"/>
                </a:solidFill>
                <a:latin typeface="Arial"/>
                <a:cs typeface="Arial"/>
              </a:rPr>
              <a:t>no </a:t>
            </a:r>
            <a:r>
              <a:rPr sz="1000" spc="-5" dirty="0">
                <a:solidFill>
                  <a:srgbClr val="06080A"/>
                </a:solidFill>
                <a:latin typeface="Arial"/>
                <a:cs typeface="Arial"/>
              </a:rPr>
              <a:t>missing </a:t>
            </a:r>
            <a:r>
              <a:rPr sz="1000" spc="-15" dirty="0">
                <a:solidFill>
                  <a:srgbClr val="06080A"/>
                </a:solidFill>
                <a:latin typeface="Arial"/>
                <a:cs typeface="Arial"/>
              </a:rPr>
              <a:t>age-specific </a:t>
            </a:r>
            <a:r>
              <a:rPr sz="1000" spc="-10" dirty="0">
                <a:solidFill>
                  <a:srgbClr val="06080A"/>
                </a:solidFill>
                <a:latin typeface="Arial"/>
                <a:cs typeface="Arial"/>
              </a:rPr>
              <a:t>death </a:t>
            </a:r>
            <a:r>
              <a:rPr sz="1000" spc="114" dirty="0">
                <a:solidFill>
                  <a:srgbClr val="06080A"/>
                </a:solidFill>
                <a:latin typeface="Arial"/>
                <a:cs typeface="Arial"/>
              </a:rPr>
              <a:t> </a:t>
            </a:r>
            <a:r>
              <a:rPr sz="1000" spc="-5" dirty="0">
                <a:solidFill>
                  <a:srgbClr val="06080A"/>
                </a:solidFill>
                <a:latin typeface="Arial"/>
                <a:cs typeface="Arial"/>
              </a:rPr>
              <a:t>counts.</a:t>
            </a:r>
            <a:endParaRPr sz="1000">
              <a:latin typeface="Arial"/>
              <a:cs typeface="Arial"/>
            </a:endParaRPr>
          </a:p>
          <a:p>
            <a:pPr marL="237490" marR="52069" indent="-224790">
              <a:lnSpc>
                <a:spcPct val="79800"/>
              </a:lnSpc>
              <a:spcBef>
                <a:spcPts val="210"/>
              </a:spcBef>
              <a:buClr>
                <a:srgbClr val="25835B"/>
              </a:buClr>
              <a:buSzPct val="110000"/>
              <a:buChar char="■"/>
              <a:tabLst>
                <a:tab pos="237490" algn="l"/>
                <a:tab pos="238125" algn="l"/>
              </a:tabLst>
            </a:pPr>
            <a:r>
              <a:rPr sz="1000" spc="-10" dirty="0">
                <a:solidFill>
                  <a:srgbClr val="06080A"/>
                </a:solidFill>
                <a:latin typeface="Arial"/>
                <a:cs typeface="Arial"/>
              </a:rPr>
              <a:t>Select tracts </a:t>
            </a:r>
            <a:r>
              <a:rPr sz="1000" spc="-20" dirty="0">
                <a:solidFill>
                  <a:srgbClr val="06080A"/>
                </a:solidFill>
                <a:latin typeface="Arial"/>
                <a:cs typeface="Arial"/>
              </a:rPr>
              <a:t>with </a:t>
            </a:r>
            <a:r>
              <a:rPr sz="1000" spc="-10" dirty="0">
                <a:solidFill>
                  <a:srgbClr val="06080A"/>
                </a:solidFill>
                <a:latin typeface="Arial"/>
                <a:cs typeface="Arial"/>
              </a:rPr>
              <a:t>acceptable age </a:t>
            </a:r>
            <a:r>
              <a:rPr sz="1000" spc="-5" dirty="0">
                <a:solidFill>
                  <a:srgbClr val="06080A"/>
                </a:solidFill>
                <a:latin typeface="Arial"/>
                <a:cs typeface="Arial"/>
              </a:rPr>
              <a:t>patterns, </a:t>
            </a:r>
            <a:r>
              <a:rPr sz="1000" spc="-15" dirty="0">
                <a:solidFill>
                  <a:srgbClr val="06080A"/>
                </a:solidFill>
                <a:latin typeface="Arial"/>
                <a:cs typeface="Arial"/>
              </a:rPr>
              <a:t>or </a:t>
            </a:r>
            <a:r>
              <a:rPr sz="1000" spc="-5" dirty="0">
                <a:solidFill>
                  <a:srgbClr val="06080A"/>
                </a:solidFill>
                <a:latin typeface="Arial"/>
                <a:cs typeface="Arial"/>
              </a:rPr>
              <a:t>schedules, </a:t>
            </a:r>
            <a:r>
              <a:rPr sz="1000" spc="-15" dirty="0">
                <a:solidFill>
                  <a:srgbClr val="06080A"/>
                </a:solidFill>
                <a:latin typeface="Arial"/>
                <a:cs typeface="Arial"/>
              </a:rPr>
              <a:t>of </a:t>
            </a:r>
            <a:r>
              <a:rPr sz="1000" spc="-10" dirty="0">
                <a:solidFill>
                  <a:srgbClr val="06080A"/>
                </a:solidFill>
                <a:latin typeface="Arial"/>
                <a:cs typeface="Arial"/>
              </a:rPr>
              <a:t>mortality </a:t>
            </a:r>
            <a:r>
              <a:rPr sz="1000" spc="-5" dirty="0">
                <a:solidFill>
                  <a:srgbClr val="06080A"/>
                </a:solidFill>
                <a:latin typeface="Arial"/>
                <a:cs typeface="Arial"/>
              </a:rPr>
              <a:t>to </a:t>
            </a:r>
            <a:r>
              <a:rPr sz="1000" dirty="0">
                <a:solidFill>
                  <a:srgbClr val="06080A"/>
                </a:solidFill>
                <a:latin typeface="Arial"/>
                <a:cs typeface="Arial"/>
              </a:rPr>
              <a:t>use </a:t>
            </a:r>
            <a:r>
              <a:rPr sz="1000" spc="-15" dirty="0">
                <a:solidFill>
                  <a:srgbClr val="06080A"/>
                </a:solidFill>
                <a:latin typeface="Arial"/>
                <a:cs typeface="Arial"/>
              </a:rPr>
              <a:t>as </a:t>
            </a:r>
            <a:r>
              <a:rPr sz="1000" spc="-10" dirty="0">
                <a:solidFill>
                  <a:srgbClr val="06080A"/>
                </a:solidFill>
                <a:latin typeface="Arial"/>
                <a:cs typeface="Arial"/>
              </a:rPr>
              <a:t>“models” and </a:t>
            </a:r>
            <a:r>
              <a:rPr sz="1000" spc="-20" dirty="0">
                <a:solidFill>
                  <a:srgbClr val="06080A"/>
                </a:solidFill>
                <a:latin typeface="Arial"/>
                <a:cs typeface="Arial"/>
              </a:rPr>
              <a:t>borrow  </a:t>
            </a:r>
            <a:r>
              <a:rPr sz="1000" spc="-15" dirty="0">
                <a:solidFill>
                  <a:srgbClr val="06080A"/>
                </a:solidFill>
                <a:latin typeface="Arial"/>
                <a:cs typeface="Arial"/>
              </a:rPr>
              <a:t>information </a:t>
            </a:r>
            <a:r>
              <a:rPr sz="1000" spc="-20" dirty="0">
                <a:solidFill>
                  <a:srgbClr val="06080A"/>
                </a:solidFill>
                <a:latin typeface="Arial"/>
                <a:cs typeface="Arial"/>
              </a:rPr>
              <a:t>for </a:t>
            </a:r>
            <a:r>
              <a:rPr sz="1000" spc="-5" dirty="0">
                <a:solidFill>
                  <a:srgbClr val="06080A"/>
                </a:solidFill>
                <a:latin typeface="Arial"/>
                <a:cs typeface="Arial"/>
              </a:rPr>
              <a:t>Phase 2 </a:t>
            </a:r>
            <a:r>
              <a:rPr sz="1000" spc="-10" dirty="0">
                <a:solidFill>
                  <a:srgbClr val="06080A"/>
                </a:solidFill>
                <a:latin typeface="Arial"/>
                <a:cs typeface="Arial"/>
              </a:rPr>
              <a:t>tracts </a:t>
            </a:r>
            <a:r>
              <a:rPr sz="1000" spc="-20" dirty="0">
                <a:solidFill>
                  <a:srgbClr val="06080A"/>
                </a:solidFill>
                <a:latin typeface="Arial"/>
                <a:cs typeface="Arial"/>
              </a:rPr>
              <a:t>with </a:t>
            </a:r>
            <a:r>
              <a:rPr sz="1000" spc="-5" dirty="0">
                <a:solidFill>
                  <a:srgbClr val="06080A"/>
                </a:solidFill>
                <a:latin typeface="Arial"/>
                <a:cs typeface="Arial"/>
              </a:rPr>
              <a:t>missing </a:t>
            </a:r>
            <a:r>
              <a:rPr sz="1000" spc="-15" dirty="0">
                <a:solidFill>
                  <a:srgbClr val="06080A"/>
                </a:solidFill>
                <a:latin typeface="Arial"/>
                <a:cs typeface="Arial"/>
              </a:rPr>
              <a:t>age-specific  </a:t>
            </a:r>
            <a:r>
              <a:rPr sz="1000" spc="-10" dirty="0">
                <a:solidFill>
                  <a:srgbClr val="06080A"/>
                </a:solidFill>
                <a:latin typeface="Arial"/>
                <a:cs typeface="Arial"/>
              </a:rPr>
              <a:t>death</a:t>
            </a:r>
            <a:r>
              <a:rPr sz="1000" spc="175" dirty="0">
                <a:solidFill>
                  <a:srgbClr val="06080A"/>
                </a:solidFill>
                <a:latin typeface="Arial"/>
                <a:cs typeface="Arial"/>
              </a:rPr>
              <a:t> </a:t>
            </a:r>
            <a:r>
              <a:rPr sz="1000" spc="-5" dirty="0">
                <a:solidFill>
                  <a:srgbClr val="06080A"/>
                </a:solidFill>
                <a:latin typeface="Arial"/>
                <a:cs typeface="Arial"/>
              </a:rPr>
              <a:t>counts.</a:t>
            </a:r>
            <a:endParaRPr sz="1000">
              <a:latin typeface="Arial"/>
              <a:cs typeface="Arial"/>
            </a:endParaRPr>
          </a:p>
        </p:txBody>
      </p:sp>
      <p:sp>
        <p:nvSpPr>
          <p:cNvPr id="4" name="object 4"/>
          <p:cNvSpPr txBox="1"/>
          <p:nvPr/>
        </p:nvSpPr>
        <p:spPr>
          <a:xfrm>
            <a:off x="1644614" y="2360023"/>
            <a:ext cx="5673725" cy="894715"/>
          </a:xfrm>
          <a:prstGeom prst="rect">
            <a:avLst/>
          </a:prstGeom>
        </p:spPr>
        <p:txBody>
          <a:bodyPr vert="horz" wrap="square" lIns="0" tIns="0" rIns="0" bIns="0" rtlCol="0">
            <a:spAutoFit/>
          </a:bodyPr>
          <a:lstStyle/>
          <a:p>
            <a:pPr marL="12700">
              <a:lnSpc>
                <a:spcPct val="100000"/>
              </a:lnSpc>
            </a:pPr>
            <a:r>
              <a:rPr sz="1000" b="1" spc="-15" dirty="0">
                <a:solidFill>
                  <a:srgbClr val="06080A"/>
                </a:solidFill>
                <a:latin typeface="Arial"/>
                <a:cs typeface="Arial"/>
              </a:rPr>
              <a:t>Phase</a:t>
            </a:r>
            <a:r>
              <a:rPr sz="1000" b="1" spc="-70" dirty="0">
                <a:solidFill>
                  <a:srgbClr val="06080A"/>
                </a:solidFill>
                <a:latin typeface="Arial"/>
                <a:cs typeface="Arial"/>
              </a:rPr>
              <a:t> </a:t>
            </a:r>
            <a:r>
              <a:rPr sz="1000" b="1" spc="5" dirty="0">
                <a:solidFill>
                  <a:srgbClr val="06080A"/>
                </a:solidFill>
                <a:latin typeface="Arial"/>
                <a:cs typeface="Arial"/>
              </a:rPr>
              <a:t>2:</a:t>
            </a:r>
            <a:endParaRPr sz="1000">
              <a:latin typeface="Arial"/>
              <a:cs typeface="Arial"/>
            </a:endParaRPr>
          </a:p>
          <a:p>
            <a:pPr marL="237490" marR="5080" indent="-224790">
              <a:lnSpc>
                <a:spcPts val="990"/>
              </a:lnSpc>
              <a:spcBef>
                <a:spcPts val="459"/>
              </a:spcBef>
              <a:buClr>
                <a:srgbClr val="25835B"/>
              </a:buClr>
              <a:buSzPct val="110000"/>
              <a:buChar char="■"/>
              <a:tabLst>
                <a:tab pos="237490" algn="l"/>
                <a:tab pos="238125" algn="l"/>
              </a:tabLst>
            </a:pPr>
            <a:r>
              <a:rPr sz="1000" spc="-5" dirty="0">
                <a:solidFill>
                  <a:srgbClr val="06080A"/>
                </a:solidFill>
                <a:latin typeface="Arial"/>
                <a:cs typeface="Arial"/>
              </a:rPr>
              <a:t>Estimate </a:t>
            </a:r>
            <a:r>
              <a:rPr sz="1000" spc="-15" dirty="0">
                <a:solidFill>
                  <a:srgbClr val="06080A"/>
                </a:solidFill>
                <a:latin typeface="Arial"/>
                <a:cs typeface="Arial"/>
              </a:rPr>
              <a:t>Truncated </a:t>
            </a:r>
            <a:r>
              <a:rPr sz="1000" spc="-10" dirty="0">
                <a:solidFill>
                  <a:srgbClr val="06080A"/>
                </a:solidFill>
                <a:latin typeface="Arial"/>
                <a:cs typeface="Arial"/>
              </a:rPr>
              <a:t>Poisson </a:t>
            </a:r>
            <a:r>
              <a:rPr sz="1000" spc="-15" dirty="0">
                <a:solidFill>
                  <a:srgbClr val="06080A"/>
                </a:solidFill>
                <a:latin typeface="Arial"/>
                <a:cs typeface="Arial"/>
              </a:rPr>
              <a:t>or Negative </a:t>
            </a:r>
            <a:r>
              <a:rPr sz="1000" spc="-10" dirty="0">
                <a:solidFill>
                  <a:srgbClr val="06080A"/>
                </a:solidFill>
                <a:latin typeface="Arial"/>
                <a:cs typeface="Arial"/>
              </a:rPr>
              <a:t>Binomial </a:t>
            </a:r>
            <a:r>
              <a:rPr sz="1000" spc="-15" dirty="0">
                <a:solidFill>
                  <a:srgbClr val="06080A"/>
                </a:solidFill>
                <a:latin typeface="Arial"/>
                <a:cs typeface="Arial"/>
              </a:rPr>
              <a:t>Models </a:t>
            </a:r>
            <a:r>
              <a:rPr sz="1000" spc="-5" dirty="0">
                <a:solidFill>
                  <a:srgbClr val="06080A"/>
                </a:solidFill>
                <a:latin typeface="Arial"/>
                <a:cs typeface="Arial"/>
              </a:rPr>
              <a:t>to </a:t>
            </a:r>
            <a:r>
              <a:rPr sz="1000" spc="-10" dirty="0">
                <a:solidFill>
                  <a:srgbClr val="06080A"/>
                </a:solidFill>
                <a:latin typeface="Arial"/>
                <a:cs typeface="Arial"/>
              </a:rPr>
              <a:t>generate predicted </a:t>
            </a:r>
            <a:r>
              <a:rPr sz="1000" spc="-15" dirty="0">
                <a:solidFill>
                  <a:srgbClr val="06080A"/>
                </a:solidFill>
                <a:latin typeface="Arial"/>
                <a:cs typeface="Arial"/>
              </a:rPr>
              <a:t>m(x) </a:t>
            </a:r>
            <a:r>
              <a:rPr sz="1000" spc="-20" dirty="0">
                <a:solidFill>
                  <a:srgbClr val="06080A"/>
                </a:solidFill>
                <a:latin typeface="Arial"/>
                <a:cs typeface="Arial"/>
              </a:rPr>
              <a:t>for </a:t>
            </a:r>
            <a:r>
              <a:rPr sz="1000" spc="-5" dirty="0">
                <a:solidFill>
                  <a:srgbClr val="06080A"/>
                </a:solidFill>
                <a:latin typeface="Arial"/>
                <a:cs typeface="Arial"/>
              </a:rPr>
              <a:t>Phase 1  </a:t>
            </a:r>
            <a:r>
              <a:rPr sz="1000" spc="-10" dirty="0">
                <a:solidFill>
                  <a:srgbClr val="06080A"/>
                </a:solidFill>
                <a:latin typeface="Arial"/>
                <a:cs typeface="Arial"/>
              </a:rPr>
              <a:t>“model” tracts and </a:t>
            </a:r>
            <a:r>
              <a:rPr sz="1000" spc="-15" dirty="0">
                <a:solidFill>
                  <a:srgbClr val="06080A"/>
                </a:solidFill>
                <a:latin typeface="Arial"/>
                <a:cs typeface="Arial"/>
              </a:rPr>
              <a:t>extrapolate </a:t>
            </a:r>
            <a:r>
              <a:rPr sz="1000" spc="-5" dirty="0">
                <a:solidFill>
                  <a:srgbClr val="06080A"/>
                </a:solidFill>
                <a:latin typeface="Arial"/>
                <a:cs typeface="Arial"/>
              </a:rPr>
              <a:t>to Phase 2</a:t>
            </a:r>
            <a:r>
              <a:rPr sz="1000" spc="190" dirty="0">
                <a:solidFill>
                  <a:srgbClr val="06080A"/>
                </a:solidFill>
                <a:latin typeface="Arial"/>
                <a:cs typeface="Arial"/>
              </a:rPr>
              <a:t> </a:t>
            </a:r>
            <a:r>
              <a:rPr sz="1000" spc="-10" dirty="0">
                <a:solidFill>
                  <a:srgbClr val="06080A"/>
                </a:solidFill>
                <a:latin typeface="Arial"/>
                <a:cs typeface="Arial"/>
              </a:rPr>
              <a:t>tracts.</a:t>
            </a:r>
            <a:endParaRPr sz="1000">
              <a:latin typeface="Arial"/>
              <a:cs typeface="Arial"/>
            </a:endParaRPr>
          </a:p>
          <a:p>
            <a:pPr marL="237490" marR="123189" indent="-224790">
              <a:lnSpc>
                <a:spcPct val="79800"/>
              </a:lnSpc>
              <a:spcBef>
                <a:spcPts val="175"/>
              </a:spcBef>
              <a:buClr>
                <a:srgbClr val="25835B"/>
              </a:buClr>
              <a:buSzPct val="110000"/>
              <a:buChar char="■"/>
              <a:tabLst>
                <a:tab pos="237490" algn="l"/>
                <a:tab pos="238125" algn="l"/>
              </a:tabLst>
            </a:pPr>
            <a:r>
              <a:rPr sz="1000" spc="-15" dirty="0">
                <a:solidFill>
                  <a:srgbClr val="06080A"/>
                </a:solidFill>
                <a:latin typeface="Arial"/>
                <a:cs typeface="Arial"/>
              </a:rPr>
              <a:t>For </a:t>
            </a:r>
            <a:r>
              <a:rPr sz="1000" spc="-5" dirty="0">
                <a:solidFill>
                  <a:srgbClr val="06080A"/>
                </a:solidFill>
                <a:latin typeface="Arial"/>
                <a:cs typeface="Arial"/>
              </a:rPr>
              <a:t>Phase 2 </a:t>
            </a:r>
            <a:r>
              <a:rPr sz="1000" spc="-10" dirty="0">
                <a:solidFill>
                  <a:srgbClr val="06080A"/>
                </a:solidFill>
                <a:latin typeface="Arial"/>
                <a:cs typeface="Arial"/>
              </a:rPr>
              <a:t>tracts </a:t>
            </a:r>
            <a:r>
              <a:rPr sz="1000" spc="-20" dirty="0">
                <a:solidFill>
                  <a:srgbClr val="06080A"/>
                </a:solidFill>
                <a:latin typeface="Arial"/>
                <a:cs typeface="Arial"/>
              </a:rPr>
              <a:t>with </a:t>
            </a:r>
            <a:r>
              <a:rPr sz="1000" spc="-5" dirty="0">
                <a:solidFill>
                  <a:srgbClr val="06080A"/>
                </a:solidFill>
                <a:latin typeface="Arial"/>
                <a:cs typeface="Arial"/>
              </a:rPr>
              <a:t>a </a:t>
            </a:r>
            <a:r>
              <a:rPr sz="1000" dirty="0">
                <a:solidFill>
                  <a:srgbClr val="06080A"/>
                </a:solidFill>
                <a:latin typeface="Arial"/>
                <a:cs typeface="Arial"/>
              </a:rPr>
              <a:t>minimum </a:t>
            </a:r>
            <a:r>
              <a:rPr sz="1000" spc="-10" dirty="0">
                <a:solidFill>
                  <a:srgbClr val="06080A"/>
                </a:solidFill>
                <a:latin typeface="Arial"/>
                <a:cs typeface="Arial"/>
              </a:rPr>
              <a:t>population size </a:t>
            </a:r>
            <a:r>
              <a:rPr sz="1000" spc="-15" dirty="0">
                <a:solidFill>
                  <a:srgbClr val="06080A"/>
                </a:solidFill>
                <a:latin typeface="Arial"/>
                <a:cs typeface="Arial"/>
              </a:rPr>
              <a:t>of </a:t>
            </a:r>
            <a:r>
              <a:rPr sz="1000" dirty="0">
                <a:solidFill>
                  <a:srgbClr val="06080A"/>
                </a:solidFill>
                <a:latin typeface="Arial"/>
                <a:cs typeface="Arial"/>
              </a:rPr>
              <a:t>5,000 but </a:t>
            </a:r>
            <a:r>
              <a:rPr sz="1000" spc="-20" dirty="0">
                <a:solidFill>
                  <a:srgbClr val="06080A"/>
                </a:solidFill>
                <a:latin typeface="Arial"/>
                <a:cs typeface="Arial"/>
              </a:rPr>
              <a:t>with </a:t>
            </a:r>
            <a:r>
              <a:rPr sz="1000" spc="-5" dirty="0">
                <a:solidFill>
                  <a:srgbClr val="06080A"/>
                </a:solidFill>
                <a:latin typeface="Arial"/>
                <a:cs typeface="Arial"/>
              </a:rPr>
              <a:t>missing </a:t>
            </a:r>
            <a:r>
              <a:rPr sz="1000" spc="-15" dirty="0">
                <a:solidFill>
                  <a:srgbClr val="06080A"/>
                </a:solidFill>
                <a:latin typeface="Arial"/>
                <a:cs typeface="Arial"/>
              </a:rPr>
              <a:t>age-specific </a:t>
            </a:r>
            <a:r>
              <a:rPr sz="1000" spc="-10" dirty="0">
                <a:solidFill>
                  <a:srgbClr val="06080A"/>
                </a:solidFill>
                <a:latin typeface="Arial"/>
                <a:cs typeface="Arial"/>
              </a:rPr>
              <a:t>death  </a:t>
            </a:r>
            <a:r>
              <a:rPr sz="1000" spc="-5" dirty="0">
                <a:solidFill>
                  <a:srgbClr val="06080A"/>
                </a:solidFill>
                <a:latin typeface="Arial"/>
                <a:cs typeface="Arial"/>
              </a:rPr>
              <a:t>counts, </a:t>
            </a:r>
            <a:r>
              <a:rPr sz="1000" spc="-15" dirty="0">
                <a:solidFill>
                  <a:srgbClr val="06080A"/>
                </a:solidFill>
                <a:latin typeface="Arial"/>
                <a:cs typeface="Arial"/>
              </a:rPr>
              <a:t>replace </a:t>
            </a:r>
            <a:r>
              <a:rPr sz="1000" spc="-5" dirty="0">
                <a:solidFill>
                  <a:srgbClr val="06080A"/>
                </a:solidFill>
                <a:latin typeface="Arial"/>
                <a:cs typeface="Arial"/>
              </a:rPr>
              <a:t>missing </a:t>
            </a:r>
            <a:r>
              <a:rPr sz="1000" spc="-15" dirty="0">
                <a:solidFill>
                  <a:srgbClr val="06080A"/>
                </a:solidFill>
                <a:latin typeface="Arial"/>
                <a:cs typeface="Arial"/>
              </a:rPr>
              <a:t>m(x) </a:t>
            </a:r>
            <a:r>
              <a:rPr sz="1000" spc="-20" dirty="0">
                <a:solidFill>
                  <a:srgbClr val="06080A"/>
                </a:solidFill>
                <a:latin typeface="Arial"/>
                <a:cs typeface="Arial"/>
              </a:rPr>
              <a:t>with </a:t>
            </a:r>
            <a:r>
              <a:rPr sz="1000" spc="-10" dirty="0">
                <a:solidFill>
                  <a:srgbClr val="06080A"/>
                </a:solidFill>
                <a:latin typeface="Arial"/>
                <a:cs typeface="Arial"/>
              </a:rPr>
              <a:t>predicted</a:t>
            </a:r>
            <a:r>
              <a:rPr sz="1000" spc="200" dirty="0">
                <a:solidFill>
                  <a:srgbClr val="06080A"/>
                </a:solidFill>
                <a:latin typeface="Arial"/>
                <a:cs typeface="Arial"/>
              </a:rPr>
              <a:t> </a:t>
            </a:r>
            <a:r>
              <a:rPr sz="1000" spc="-20" dirty="0">
                <a:solidFill>
                  <a:srgbClr val="06080A"/>
                </a:solidFill>
                <a:latin typeface="Arial"/>
                <a:cs typeface="Arial"/>
              </a:rPr>
              <a:t>values.</a:t>
            </a:r>
            <a:endParaRPr sz="1000">
              <a:latin typeface="Arial"/>
              <a:cs typeface="Arial"/>
            </a:endParaRPr>
          </a:p>
          <a:p>
            <a:pPr marL="237490" indent="-224790">
              <a:lnSpc>
                <a:spcPts val="1170"/>
              </a:lnSpc>
              <a:buClr>
                <a:srgbClr val="25835B"/>
              </a:buClr>
              <a:buSzPct val="110000"/>
              <a:buChar char="■"/>
              <a:tabLst>
                <a:tab pos="237490" algn="l"/>
                <a:tab pos="238125" algn="l"/>
              </a:tabLst>
            </a:pPr>
            <a:r>
              <a:rPr sz="1000" spc="-15" dirty="0">
                <a:solidFill>
                  <a:srgbClr val="06080A"/>
                </a:solidFill>
                <a:latin typeface="Arial"/>
                <a:cs typeface="Arial"/>
              </a:rPr>
              <a:t>Evaluate </a:t>
            </a:r>
            <a:r>
              <a:rPr sz="1000" spc="-10" dirty="0">
                <a:solidFill>
                  <a:srgbClr val="06080A"/>
                </a:solidFill>
                <a:latin typeface="Arial"/>
                <a:cs typeface="Arial"/>
              </a:rPr>
              <a:t>and </a:t>
            </a:r>
            <a:r>
              <a:rPr sz="1000" spc="-15" dirty="0">
                <a:solidFill>
                  <a:srgbClr val="06080A"/>
                </a:solidFill>
                <a:latin typeface="Arial"/>
                <a:cs typeface="Arial"/>
              </a:rPr>
              <a:t>select </a:t>
            </a:r>
            <a:r>
              <a:rPr sz="1000" spc="-5" dirty="0">
                <a:solidFill>
                  <a:srgbClr val="06080A"/>
                </a:solidFill>
                <a:latin typeface="Arial"/>
                <a:cs typeface="Arial"/>
              </a:rPr>
              <a:t>Phase 2 </a:t>
            </a:r>
            <a:r>
              <a:rPr sz="1000" spc="-10" dirty="0">
                <a:solidFill>
                  <a:srgbClr val="06080A"/>
                </a:solidFill>
                <a:latin typeface="Arial"/>
                <a:cs typeface="Arial"/>
              </a:rPr>
              <a:t>tracts </a:t>
            </a:r>
            <a:r>
              <a:rPr sz="1000" spc="-20" dirty="0">
                <a:solidFill>
                  <a:srgbClr val="06080A"/>
                </a:solidFill>
                <a:latin typeface="Arial"/>
                <a:cs typeface="Arial"/>
              </a:rPr>
              <a:t>with </a:t>
            </a:r>
            <a:r>
              <a:rPr sz="1000" spc="-10" dirty="0">
                <a:solidFill>
                  <a:srgbClr val="06080A"/>
                </a:solidFill>
                <a:latin typeface="Arial"/>
                <a:cs typeface="Arial"/>
              </a:rPr>
              <a:t>acceptable age </a:t>
            </a:r>
            <a:r>
              <a:rPr sz="1000" spc="-5" dirty="0">
                <a:solidFill>
                  <a:srgbClr val="06080A"/>
                </a:solidFill>
                <a:latin typeface="Arial"/>
                <a:cs typeface="Arial"/>
              </a:rPr>
              <a:t>patterns, </a:t>
            </a:r>
            <a:r>
              <a:rPr sz="1000" spc="-15" dirty="0">
                <a:solidFill>
                  <a:srgbClr val="06080A"/>
                </a:solidFill>
                <a:latin typeface="Arial"/>
                <a:cs typeface="Arial"/>
              </a:rPr>
              <a:t>or </a:t>
            </a:r>
            <a:r>
              <a:rPr sz="1000" spc="-5" dirty="0">
                <a:solidFill>
                  <a:srgbClr val="06080A"/>
                </a:solidFill>
                <a:latin typeface="Arial"/>
                <a:cs typeface="Arial"/>
              </a:rPr>
              <a:t>schedules, </a:t>
            </a:r>
            <a:r>
              <a:rPr sz="1000" spc="-15" dirty="0">
                <a:solidFill>
                  <a:srgbClr val="06080A"/>
                </a:solidFill>
                <a:latin typeface="Arial"/>
                <a:cs typeface="Arial"/>
              </a:rPr>
              <a:t>of </a:t>
            </a:r>
            <a:r>
              <a:rPr sz="1000" spc="155" dirty="0">
                <a:solidFill>
                  <a:srgbClr val="06080A"/>
                </a:solidFill>
                <a:latin typeface="Arial"/>
                <a:cs typeface="Arial"/>
              </a:rPr>
              <a:t> </a:t>
            </a:r>
            <a:r>
              <a:rPr sz="1000" spc="-15" dirty="0">
                <a:solidFill>
                  <a:srgbClr val="06080A"/>
                </a:solidFill>
                <a:latin typeface="Arial"/>
                <a:cs typeface="Arial"/>
              </a:rPr>
              <a:t>mortality.</a:t>
            </a:r>
            <a:endParaRPr sz="1000">
              <a:latin typeface="Arial"/>
              <a:cs typeface="Arial"/>
            </a:endParaRPr>
          </a:p>
        </p:txBody>
      </p:sp>
      <p:sp>
        <p:nvSpPr>
          <p:cNvPr id="5" name="object 5"/>
          <p:cNvSpPr txBox="1"/>
          <p:nvPr/>
        </p:nvSpPr>
        <p:spPr>
          <a:xfrm>
            <a:off x="1644614" y="3648237"/>
            <a:ext cx="5732145" cy="743585"/>
          </a:xfrm>
          <a:prstGeom prst="rect">
            <a:avLst/>
          </a:prstGeom>
        </p:spPr>
        <p:txBody>
          <a:bodyPr vert="horz" wrap="square" lIns="0" tIns="0" rIns="0" bIns="0" rtlCol="0">
            <a:spAutoFit/>
          </a:bodyPr>
          <a:lstStyle/>
          <a:p>
            <a:pPr marL="12700">
              <a:lnSpc>
                <a:spcPct val="100000"/>
              </a:lnSpc>
            </a:pPr>
            <a:r>
              <a:rPr sz="1000" b="1" spc="-20" dirty="0">
                <a:solidFill>
                  <a:srgbClr val="06080A"/>
                </a:solidFill>
                <a:latin typeface="Arial"/>
                <a:cs typeface="Arial"/>
              </a:rPr>
              <a:t>All</a:t>
            </a:r>
            <a:r>
              <a:rPr sz="1000" b="1" spc="-15" dirty="0">
                <a:solidFill>
                  <a:srgbClr val="06080A"/>
                </a:solidFill>
                <a:latin typeface="Arial"/>
                <a:cs typeface="Arial"/>
              </a:rPr>
              <a:t> </a:t>
            </a:r>
            <a:r>
              <a:rPr sz="1000" b="1" spc="-5" dirty="0">
                <a:solidFill>
                  <a:srgbClr val="06080A"/>
                </a:solidFill>
                <a:latin typeface="Arial"/>
                <a:cs typeface="Arial"/>
              </a:rPr>
              <a:t>Tracts:</a:t>
            </a:r>
            <a:endParaRPr sz="1000">
              <a:latin typeface="Arial"/>
              <a:cs typeface="Arial"/>
            </a:endParaRPr>
          </a:p>
          <a:p>
            <a:pPr marL="237490" marR="240029" indent="-224790">
              <a:lnSpc>
                <a:spcPct val="79800"/>
              </a:lnSpc>
              <a:spcBef>
                <a:spcPts val="495"/>
              </a:spcBef>
              <a:buClr>
                <a:srgbClr val="25835B"/>
              </a:buClr>
              <a:buSzPct val="110000"/>
              <a:buChar char="■"/>
              <a:tabLst>
                <a:tab pos="237490" algn="l"/>
                <a:tab pos="238125" algn="l"/>
              </a:tabLst>
            </a:pPr>
            <a:r>
              <a:rPr sz="1000" spc="-10" dirty="0">
                <a:solidFill>
                  <a:srgbClr val="06080A"/>
                </a:solidFill>
                <a:latin typeface="Arial"/>
                <a:cs typeface="Arial"/>
              </a:rPr>
              <a:t>Calculate abridged </a:t>
            </a:r>
            <a:r>
              <a:rPr sz="1000" spc="-15" dirty="0">
                <a:solidFill>
                  <a:srgbClr val="06080A"/>
                </a:solidFill>
                <a:latin typeface="Arial"/>
                <a:cs typeface="Arial"/>
              </a:rPr>
              <a:t>life </a:t>
            </a:r>
            <a:r>
              <a:rPr sz="1000" spc="-10" dirty="0">
                <a:solidFill>
                  <a:srgbClr val="06080A"/>
                </a:solidFill>
                <a:latin typeface="Arial"/>
                <a:cs typeface="Arial"/>
              </a:rPr>
              <a:t>tables </a:t>
            </a:r>
            <a:r>
              <a:rPr sz="1000" spc="-20" dirty="0">
                <a:solidFill>
                  <a:srgbClr val="06080A"/>
                </a:solidFill>
                <a:latin typeface="Arial"/>
                <a:cs typeface="Arial"/>
              </a:rPr>
              <a:t>for </a:t>
            </a:r>
            <a:r>
              <a:rPr sz="1000" spc="-15" dirty="0">
                <a:solidFill>
                  <a:srgbClr val="06080A"/>
                </a:solidFill>
                <a:latin typeface="Arial"/>
                <a:cs typeface="Arial"/>
              </a:rPr>
              <a:t>all </a:t>
            </a:r>
            <a:r>
              <a:rPr sz="1000" spc="-10" dirty="0">
                <a:solidFill>
                  <a:srgbClr val="06080A"/>
                </a:solidFill>
                <a:latin typeface="Arial"/>
                <a:cs typeface="Arial"/>
              </a:rPr>
              <a:t>tracts </a:t>
            </a:r>
            <a:r>
              <a:rPr sz="1000" spc="-20" dirty="0">
                <a:solidFill>
                  <a:srgbClr val="06080A"/>
                </a:solidFill>
                <a:latin typeface="Arial"/>
                <a:cs typeface="Arial"/>
              </a:rPr>
              <a:t>with </a:t>
            </a:r>
            <a:r>
              <a:rPr sz="1000" spc="-5" dirty="0">
                <a:solidFill>
                  <a:srgbClr val="06080A"/>
                </a:solidFill>
                <a:latin typeface="Arial"/>
                <a:cs typeface="Arial"/>
              </a:rPr>
              <a:t>complete </a:t>
            </a:r>
            <a:r>
              <a:rPr sz="1000" spc="-15" dirty="0">
                <a:solidFill>
                  <a:srgbClr val="06080A"/>
                </a:solidFill>
                <a:latin typeface="Arial"/>
                <a:cs typeface="Arial"/>
              </a:rPr>
              <a:t>age-specific </a:t>
            </a:r>
            <a:r>
              <a:rPr sz="1000" spc="-10" dirty="0">
                <a:solidFill>
                  <a:srgbClr val="06080A"/>
                </a:solidFill>
                <a:latin typeface="Arial"/>
                <a:cs typeface="Arial"/>
              </a:rPr>
              <a:t>mortality </a:t>
            </a:r>
            <a:r>
              <a:rPr sz="1000" spc="-15" dirty="0">
                <a:solidFill>
                  <a:srgbClr val="06080A"/>
                </a:solidFill>
                <a:latin typeface="Arial"/>
                <a:cs typeface="Arial"/>
              </a:rPr>
              <a:t>information </a:t>
            </a:r>
            <a:r>
              <a:rPr sz="1000" spc="-10" dirty="0">
                <a:solidFill>
                  <a:srgbClr val="06080A"/>
                </a:solidFill>
                <a:latin typeface="Arial"/>
                <a:cs typeface="Arial"/>
              </a:rPr>
              <a:t>and  acceptable mortality</a:t>
            </a:r>
            <a:r>
              <a:rPr sz="1000" spc="30" dirty="0">
                <a:solidFill>
                  <a:srgbClr val="06080A"/>
                </a:solidFill>
                <a:latin typeface="Arial"/>
                <a:cs typeface="Arial"/>
              </a:rPr>
              <a:t> </a:t>
            </a:r>
            <a:r>
              <a:rPr sz="1000" spc="-5" dirty="0">
                <a:solidFill>
                  <a:srgbClr val="06080A"/>
                </a:solidFill>
                <a:latin typeface="Arial"/>
                <a:cs typeface="Arial"/>
              </a:rPr>
              <a:t>schedules.</a:t>
            </a:r>
            <a:endParaRPr sz="1000">
              <a:latin typeface="Arial"/>
              <a:cs typeface="Arial"/>
            </a:endParaRPr>
          </a:p>
          <a:p>
            <a:pPr marL="237490" marR="5080" indent="-224790">
              <a:lnSpc>
                <a:spcPct val="79800"/>
              </a:lnSpc>
              <a:spcBef>
                <a:spcPts val="210"/>
              </a:spcBef>
              <a:buClr>
                <a:srgbClr val="25835B"/>
              </a:buClr>
              <a:buSzPct val="110000"/>
              <a:buChar char="■"/>
              <a:tabLst>
                <a:tab pos="237490" algn="l"/>
                <a:tab pos="238125" algn="l"/>
              </a:tabLst>
            </a:pPr>
            <a:r>
              <a:rPr sz="1000" spc="-15" dirty="0">
                <a:solidFill>
                  <a:srgbClr val="06080A"/>
                </a:solidFill>
                <a:latin typeface="Arial"/>
                <a:cs typeface="Arial"/>
              </a:rPr>
              <a:t>Evaluate </a:t>
            </a:r>
            <a:r>
              <a:rPr sz="1000" spc="-10" dirty="0">
                <a:solidFill>
                  <a:srgbClr val="06080A"/>
                </a:solidFill>
                <a:latin typeface="Arial"/>
                <a:cs typeface="Arial"/>
              </a:rPr>
              <a:t>resulting </a:t>
            </a:r>
            <a:r>
              <a:rPr sz="1000" spc="-15" dirty="0">
                <a:solidFill>
                  <a:srgbClr val="06080A"/>
                </a:solidFill>
                <a:latin typeface="Arial"/>
                <a:cs typeface="Arial"/>
              </a:rPr>
              <a:t>life </a:t>
            </a:r>
            <a:r>
              <a:rPr sz="1000" spc="-10" dirty="0">
                <a:solidFill>
                  <a:srgbClr val="06080A"/>
                </a:solidFill>
                <a:latin typeface="Arial"/>
                <a:cs typeface="Arial"/>
              </a:rPr>
              <a:t>tables: </a:t>
            </a:r>
            <a:r>
              <a:rPr sz="1000" spc="-20" dirty="0">
                <a:solidFill>
                  <a:srgbClr val="06080A"/>
                </a:solidFill>
                <a:latin typeface="Arial"/>
                <a:cs typeface="Arial"/>
              </a:rPr>
              <a:t>explore </a:t>
            </a:r>
            <a:r>
              <a:rPr sz="1000" spc="-15" dirty="0">
                <a:solidFill>
                  <a:srgbClr val="06080A"/>
                </a:solidFill>
                <a:latin typeface="Arial"/>
                <a:cs typeface="Arial"/>
              </a:rPr>
              <a:t>variance of life </a:t>
            </a:r>
            <a:r>
              <a:rPr sz="1000" spc="-5" dirty="0">
                <a:solidFill>
                  <a:srgbClr val="06080A"/>
                </a:solidFill>
                <a:latin typeface="Arial"/>
                <a:cs typeface="Arial"/>
              </a:rPr>
              <a:t>table functions, </a:t>
            </a:r>
            <a:r>
              <a:rPr sz="1000" spc="-15" dirty="0">
                <a:solidFill>
                  <a:srgbClr val="06080A"/>
                </a:solidFill>
                <a:latin typeface="Arial"/>
                <a:cs typeface="Arial"/>
              </a:rPr>
              <a:t>evaluate </a:t>
            </a:r>
            <a:r>
              <a:rPr sz="1000" spc="-10" dirty="0">
                <a:solidFill>
                  <a:srgbClr val="06080A"/>
                </a:solidFill>
                <a:latin typeface="Arial"/>
                <a:cs typeface="Arial"/>
              </a:rPr>
              <a:t>outliers, compare </a:t>
            </a:r>
            <a:r>
              <a:rPr sz="1000" spc="-5" dirty="0">
                <a:solidFill>
                  <a:srgbClr val="06080A"/>
                </a:solidFill>
                <a:latin typeface="Arial"/>
                <a:cs typeface="Arial"/>
              </a:rPr>
              <a:t>to  </a:t>
            </a:r>
            <a:r>
              <a:rPr sz="1000" spc="-10" dirty="0">
                <a:solidFill>
                  <a:srgbClr val="06080A"/>
                </a:solidFill>
                <a:latin typeface="Arial"/>
                <a:cs typeface="Arial"/>
              </a:rPr>
              <a:t>US estimates, compare </a:t>
            </a:r>
            <a:r>
              <a:rPr sz="1000" spc="-5" dirty="0">
                <a:solidFill>
                  <a:srgbClr val="06080A"/>
                </a:solidFill>
                <a:latin typeface="Arial"/>
                <a:cs typeface="Arial"/>
              </a:rPr>
              <a:t>to State </a:t>
            </a:r>
            <a:r>
              <a:rPr sz="1000" spc="-25" dirty="0">
                <a:solidFill>
                  <a:srgbClr val="06080A"/>
                </a:solidFill>
                <a:latin typeface="Arial"/>
                <a:cs typeface="Arial"/>
              </a:rPr>
              <a:t>level</a:t>
            </a:r>
            <a:r>
              <a:rPr sz="1000" spc="170" dirty="0">
                <a:solidFill>
                  <a:srgbClr val="06080A"/>
                </a:solidFill>
                <a:latin typeface="Arial"/>
                <a:cs typeface="Arial"/>
              </a:rPr>
              <a:t> </a:t>
            </a:r>
            <a:r>
              <a:rPr sz="1000" spc="-10" dirty="0">
                <a:solidFill>
                  <a:srgbClr val="06080A"/>
                </a:solidFill>
                <a:latin typeface="Arial"/>
                <a:cs typeface="Arial"/>
              </a:rPr>
              <a:t>estimates.</a:t>
            </a:r>
            <a:endParaRPr sz="1000">
              <a:latin typeface="Arial"/>
              <a:cs typeface="Arial"/>
            </a:endParaRPr>
          </a:p>
        </p:txBody>
      </p:sp>
      <p:sp>
        <p:nvSpPr>
          <p:cNvPr id="6" name="object 6"/>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35</a:t>
            </a:r>
            <a:endParaRPr sz="85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15295" y="400890"/>
            <a:ext cx="6522408" cy="425218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36</a:t>
            </a:r>
            <a:endParaRPr sz="85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18793" y="4274705"/>
            <a:ext cx="909896" cy="6080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1049655"/>
          </a:xfrm>
          <a:custGeom>
            <a:avLst/>
            <a:gdLst/>
            <a:ahLst/>
            <a:cxnLst/>
            <a:rect l="l" t="t" r="r" b="b"/>
            <a:pathLst>
              <a:path w="9144000" h="1049655">
                <a:moveTo>
                  <a:pt x="0" y="1049527"/>
                </a:moveTo>
                <a:lnTo>
                  <a:pt x="9144000" y="1049527"/>
                </a:lnTo>
                <a:lnTo>
                  <a:pt x="9144000" y="0"/>
                </a:lnTo>
                <a:lnTo>
                  <a:pt x="0" y="0"/>
                </a:lnTo>
                <a:lnTo>
                  <a:pt x="0" y="1049527"/>
                </a:lnTo>
                <a:close/>
              </a:path>
            </a:pathLst>
          </a:custGeom>
          <a:solidFill>
            <a:srgbClr val="25835B"/>
          </a:solidFill>
        </p:spPr>
        <p:txBody>
          <a:bodyPr wrap="square" lIns="0" tIns="0" rIns="0" bIns="0" rtlCol="0"/>
          <a:lstStyle/>
          <a:p>
            <a:endParaRPr/>
          </a:p>
        </p:txBody>
      </p:sp>
      <p:sp>
        <p:nvSpPr>
          <p:cNvPr id="4" name="object 4"/>
          <p:cNvSpPr/>
          <p:nvPr/>
        </p:nvSpPr>
        <p:spPr>
          <a:xfrm>
            <a:off x="8716077" y="202703"/>
            <a:ext cx="427990" cy="554355"/>
          </a:xfrm>
          <a:custGeom>
            <a:avLst/>
            <a:gdLst/>
            <a:ahLst/>
            <a:cxnLst/>
            <a:rect l="l" t="t" r="r" b="b"/>
            <a:pathLst>
              <a:path w="427990" h="554355">
                <a:moveTo>
                  <a:pt x="427926" y="0"/>
                </a:moveTo>
                <a:lnTo>
                  <a:pt x="346964" y="124078"/>
                </a:lnTo>
                <a:lnTo>
                  <a:pt x="300710" y="190436"/>
                </a:lnTo>
                <a:lnTo>
                  <a:pt x="248653" y="259689"/>
                </a:lnTo>
                <a:lnTo>
                  <a:pt x="193725" y="328955"/>
                </a:lnTo>
                <a:lnTo>
                  <a:pt x="135902" y="401091"/>
                </a:lnTo>
                <a:lnTo>
                  <a:pt x="0" y="554037"/>
                </a:lnTo>
                <a:lnTo>
                  <a:pt x="109867" y="507860"/>
                </a:lnTo>
                <a:lnTo>
                  <a:pt x="216852" y="458800"/>
                </a:lnTo>
                <a:lnTo>
                  <a:pt x="323824" y="406869"/>
                </a:lnTo>
                <a:lnTo>
                  <a:pt x="427926" y="357809"/>
                </a:lnTo>
                <a:lnTo>
                  <a:pt x="427926" y="0"/>
                </a:lnTo>
                <a:close/>
              </a:path>
            </a:pathLst>
          </a:custGeom>
          <a:solidFill>
            <a:srgbClr val="5B9F54"/>
          </a:solidFill>
        </p:spPr>
        <p:txBody>
          <a:bodyPr wrap="square" lIns="0" tIns="0" rIns="0" bIns="0" rtlCol="0"/>
          <a:lstStyle/>
          <a:p>
            <a:endParaRPr/>
          </a:p>
        </p:txBody>
      </p:sp>
      <p:sp>
        <p:nvSpPr>
          <p:cNvPr id="5" name="object 5"/>
          <p:cNvSpPr/>
          <p:nvPr/>
        </p:nvSpPr>
        <p:spPr>
          <a:xfrm>
            <a:off x="8405271" y="549537"/>
            <a:ext cx="739140" cy="500380"/>
          </a:xfrm>
          <a:custGeom>
            <a:avLst/>
            <a:gdLst/>
            <a:ahLst/>
            <a:cxnLst/>
            <a:rect l="l" t="t" r="r" b="b"/>
            <a:pathLst>
              <a:path w="739140" h="500380">
                <a:moveTo>
                  <a:pt x="738733" y="0"/>
                </a:moveTo>
                <a:lnTo>
                  <a:pt x="634441" y="49415"/>
                </a:lnTo>
                <a:lnTo>
                  <a:pt x="527253" y="101739"/>
                </a:lnTo>
                <a:lnTo>
                  <a:pt x="420065" y="151155"/>
                </a:lnTo>
                <a:lnTo>
                  <a:pt x="309981" y="197675"/>
                </a:lnTo>
                <a:lnTo>
                  <a:pt x="240449" y="270344"/>
                </a:lnTo>
                <a:lnTo>
                  <a:pt x="165125" y="345922"/>
                </a:lnTo>
                <a:lnTo>
                  <a:pt x="86906" y="421513"/>
                </a:lnTo>
                <a:lnTo>
                  <a:pt x="0" y="499986"/>
                </a:lnTo>
                <a:lnTo>
                  <a:pt x="738733" y="499986"/>
                </a:lnTo>
                <a:lnTo>
                  <a:pt x="738733" y="0"/>
                </a:lnTo>
                <a:close/>
              </a:path>
            </a:pathLst>
          </a:custGeom>
          <a:solidFill>
            <a:srgbClr val="79B034"/>
          </a:solidFill>
        </p:spPr>
        <p:txBody>
          <a:bodyPr wrap="square" lIns="0" tIns="0" rIns="0" bIns="0" rtlCol="0"/>
          <a:lstStyle/>
          <a:p>
            <a:endParaRPr/>
          </a:p>
        </p:txBody>
      </p:sp>
      <p:sp>
        <p:nvSpPr>
          <p:cNvPr id="6" name="object 6"/>
          <p:cNvSpPr/>
          <p:nvPr/>
        </p:nvSpPr>
        <p:spPr>
          <a:xfrm>
            <a:off x="7932310" y="747732"/>
            <a:ext cx="784225" cy="302260"/>
          </a:xfrm>
          <a:custGeom>
            <a:avLst/>
            <a:gdLst/>
            <a:ahLst/>
            <a:cxnLst/>
            <a:rect l="l" t="t" r="r" b="b"/>
            <a:pathLst>
              <a:path w="784225" h="302259">
                <a:moveTo>
                  <a:pt x="783767" y="0"/>
                </a:moveTo>
                <a:lnTo>
                  <a:pt x="595782" y="78346"/>
                </a:lnTo>
                <a:lnTo>
                  <a:pt x="0" y="301802"/>
                </a:lnTo>
                <a:lnTo>
                  <a:pt x="474306" y="301802"/>
                </a:lnTo>
                <a:lnTo>
                  <a:pt x="561073" y="223443"/>
                </a:lnTo>
                <a:lnTo>
                  <a:pt x="639165" y="147993"/>
                </a:lnTo>
                <a:lnTo>
                  <a:pt x="714349" y="72542"/>
                </a:lnTo>
                <a:lnTo>
                  <a:pt x="783767" y="0"/>
                </a:lnTo>
                <a:close/>
              </a:path>
            </a:pathLst>
          </a:custGeom>
          <a:solidFill>
            <a:srgbClr val="5B9F54"/>
          </a:solidFill>
        </p:spPr>
        <p:txBody>
          <a:bodyPr wrap="square" lIns="0" tIns="0" rIns="0" bIns="0" rtlCol="0"/>
          <a:lstStyle/>
          <a:p>
            <a:endParaRPr/>
          </a:p>
        </p:txBody>
      </p:sp>
      <p:sp>
        <p:nvSpPr>
          <p:cNvPr id="7" name="object 7"/>
          <p:cNvSpPr txBox="1">
            <a:spLocks noGrp="1"/>
          </p:cNvSpPr>
          <p:nvPr>
            <p:ph type="title"/>
          </p:nvPr>
        </p:nvSpPr>
        <p:spPr>
          <a:xfrm>
            <a:off x="367568" y="470047"/>
            <a:ext cx="2752725" cy="382905"/>
          </a:xfrm>
          <a:prstGeom prst="rect">
            <a:avLst/>
          </a:prstGeom>
        </p:spPr>
        <p:txBody>
          <a:bodyPr vert="horz" wrap="square" lIns="0" tIns="0" rIns="0" bIns="0" rtlCol="0">
            <a:spAutoFit/>
          </a:bodyPr>
          <a:lstStyle/>
          <a:p>
            <a:pPr marL="12700">
              <a:lnSpc>
                <a:spcPct val="100000"/>
              </a:lnSpc>
            </a:pPr>
            <a:r>
              <a:rPr sz="2400" spc="-20" dirty="0">
                <a:solidFill>
                  <a:srgbClr val="DEEDDC"/>
                </a:solidFill>
              </a:rPr>
              <a:t>SAVE </a:t>
            </a:r>
            <a:r>
              <a:rPr sz="2400" spc="-15" dirty="0">
                <a:solidFill>
                  <a:srgbClr val="DEEDDC"/>
                </a:solidFill>
              </a:rPr>
              <a:t>THE</a:t>
            </a:r>
            <a:r>
              <a:rPr sz="2400" spc="40" dirty="0">
                <a:solidFill>
                  <a:srgbClr val="DEEDDC"/>
                </a:solidFill>
              </a:rPr>
              <a:t> </a:t>
            </a:r>
            <a:r>
              <a:rPr sz="2400" spc="-25" dirty="0">
                <a:solidFill>
                  <a:srgbClr val="DEEDDC"/>
                </a:solidFill>
              </a:rPr>
              <a:t>DATES!</a:t>
            </a:r>
            <a:endParaRPr sz="2400"/>
          </a:p>
        </p:txBody>
      </p:sp>
      <p:sp>
        <p:nvSpPr>
          <p:cNvPr id="8" name="object 8"/>
          <p:cNvSpPr txBox="1"/>
          <p:nvPr/>
        </p:nvSpPr>
        <p:spPr>
          <a:xfrm>
            <a:off x="1537699" y="1932556"/>
            <a:ext cx="2670175" cy="1910080"/>
          </a:xfrm>
          <a:prstGeom prst="rect">
            <a:avLst/>
          </a:prstGeom>
        </p:spPr>
        <p:txBody>
          <a:bodyPr vert="horz" wrap="square" lIns="0" tIns="0" rIns="0" bIns="0" rtlCol="0">
            <a:spAutoFit/>
          </a:bodyPr>
          <a:lstStyle/>
          <a:p>
            <a:pPr marL="12700">
              <a:lnSpc>
                <a:spcPct val="100000"/>
              </a:lnSpc>
            </a:pPr>
            <a:r>
              <a:rPr sz="1350" b="1" spc="-5" dirty="0">
                <a:solidFill>
                  <a:srgbClr val="555CA7"/>
                </a:solidFill>
                <a:latin typeface="Arial"/>
                <a:cs typeface="Arial"/>
              </a:rPr>
              <a:t>Early</a:t>
            </a:r>
            <a:r>
              <a:rPr sz="1350" b="1" spc="-60" dirty="0">
                <a:solidFill>
                  <a:srgbClr val="555CA7"/>
                </a:solidFill>
                <a:latin typeface="Arial"/>
                <a:cs typeface="Arial"/>
              </a:rPr>
              <a:t> </a:t>
            </a:r>
            <a:r>
              <a:rPr sz="1350" b="1" spc="-5" dirty="0">
                <a:solidFill>
                  <a:srgbClr val="555CA7"/>
                </a:solidFill>
                <a:latin typeface="Arial"/>
                <a:cs typeface="Arial"/>
              </a:rPr>
              <a:t>July</a:t>
            </a:r>
            <a:endParaRPr sz="1350">
              <a:latin typeface="Arial"/>
              <a:cs typeface="Arial"/>
            </a:endParaRPr>
          </a:p>
          <a:p>
            <a:pPr marL="12700" marR="5080">
              <a:lnSpc>
                <a:spcPct val="99600"/>
              </a:lnSpc>
              <a:spcBef>
                <a:spcPts val="1185"/>
              </a:spcBef>
            </a:pPr>
            <a:r>
              <a:rPr sz="1350" b="1" spc="-5" dirty="0">
                <a:latin typeface="Arial"/>
                <a:cs typeface="Arial"/>
              </a:rPr>
              <a:t>Embargoed </a:t>
            </a:r>
            <a:r>
              <a:rPr sz="1350" b="1" spc="-20" dirty="0">
                <a:latin typeface="Arial"/>
                <a:cs typeface="Arial"/>
              </a:rPr>
              <a:t>USALEEP </a:t>
            </a:r>
            <a:r>
              <a:rPr sz="1350" b="1" dirty="0">
                <a:latin typeface="Arial"/>
                <a:cs typeface="Arial"/>
              </a:rPr>
              <a:t>estimates  made available to Vital </a:t>
            </a:r>
            <a:r>
              <a:rPr sz="1350" b="1" spc="-10" dirty="0">
                <a:latin typeface="Arial"/>
                <a:cs typeface="Arial"/>
              </a:rPr>
              <a:t>Records  </a:t>
            </a:r>
            <a:r>
              <a:rPr sz="1350" b="1" dirty="0">
                <a:latin typeface="Arial"/>
                <a:cs typeface="Arial"/>
              </a:rPr>
              <a:t>Offices</a:t>
            </a:r>
            <a:endParaRPr sz="1350">
              <a:latin typeface="Arial"/>
              <a:cs typeface="Arial"/>
            </a:endParaRPr>
          </a:p>
          <a:p>
            <a:pPr marL="12700">
              <a:lnSpc>
                <a:spcPct val="100000"/>
              </a:lnSpc>
              <a:spcBef>
                <a:spcPts val="1210"/>
              </a:spcBef>
            </a:pPr>
            <a:r>
              <a:rPr sz="1350" b="1" spc="-5" dirty="0">
                <a:solidFill>
                  <a:srgbClr val="555CA7"/>
                </a:solidFill>
                <a:latin typeface="Arial"/>
                <a:cs typeface="Arial"/>
              </a:rPr>
              <a:t>July 18,</a:t>
            </a:r>
            <a:r>
              <a:rPr sz="1350" b="1" spc="-65" dirty="0">
                <a:solidFill>
                  <a:srgbClr val="555CA7"/>
                </a:solidFill>
                <a:latin typeface="Arial"/>
                <a:cs typeface="Arial"/>
              </a:rPr>
              <a:t> </a:t>
            </a:r>
            <a:r>
              <a:rPr sz="1350" b="1" spc="-10" dirty="0">
                <a:solidFill>
                  <a:srgbClr val="555CA7"/>
                </a:solidFill>
                <a:latin typeface="Arial"/>
                <a:cs typeface="Arial"/>
              </a:rPr>
              <a:t>2018</a:t>
            </a:r>
            <a:endParaRPr sz="1350">
              <a:latin typeface="Arial"/>
              <a:cs typeface="Arial"/>
            </a:endParaRPr>
          </a:p>
          <a:p>
            <a:pPr marL="12700" marR="164465">
              <a:lnSpc>
                <a:spcPct val="100800"/>
              </a:lnSpc>
              <a:spcBef>
                <a:spcPts val="1165"/>
              </a:spcBef>
            </a:pPr>
            <a:r>
              <a:rPr sz="1350" b="1" spc="-10" dirty="0">
                <a:latin typeface="Arial"/>
                <a:cs typeface="Arial"/>
              </a:rPr>
              <a:t>Webinar on </a:t>
            </a:r>
            <a:r>
              <a:rPr sz="1350" b="1" dirty="0">
                <a:latin typeface="Arial"/>
                <a:cs typeface="Arial"/>
              </a:rPr>
              <a:t>Life </a:t>
            </a:r>
            <a:r>
              <a:rPr sz="1350" b="1" spc="-10" dirty="0">
                <a:latin typeface="Arial"/>
                <a:cs typeface="Arial"/>
              </a:rPr>
              <a:t>Expectancy at  </a:t>
            </a:r>
            <a:r>
              <a:rPr sz="1350" b="1" dirty="0">
                <a:latin typeface="Arial"/>
                <a:cs typeface="Arial"/>
              </a:rPr>
              <a:t>Birth</a:t>
            </a:r>
            <a:r>
              <a:rPr sz="1350" b="1" spc="-90" dirty="0">
                <a:latin typeface="Arial"/>
                <a:cs typeface="Arial"/>
              </a:rPr>
              <a:t> </a:t>
            </a:r>
            <a:r>
              <a:rPr sz="1350" b="1" spc="-5" dirty="0">
                <a:latin typeface="Arial"/>
                <a:cs typeface="Arial"/>
              </a:rPr>
              <a:t>Methodology</a:t>
            </a:r>
            <a:endParaRPr sz="1350">
              <a:latin typeface="Arial"/>
              <a:cs typeface="Arial"/>
            </a:endParaRPr>
          </a:p>
        </p:txBody>
      </p:sp>
      <p:sp>
        <p:nvSpPr>
          <p:cNvPr id="9" name="object 9"/>
          <p:cNvSpPr txBox="1"/>
          <p:nvPr/>
        </p:nvSpPr>
        <p:spPr>
          <a:xfrm>
            <a:off x="4829945" y="1945565"/>
            <a:ext cx="1080135" cy="220979"/>
          </a:xfrm>
          <a:prstGeom prst="rect">
            <a:avLst/>
          </a:prstGeom>
        </p:spPr>
        <p:txBody>
          <a:bodyPr vert="horz" wrap="square" lIns="0" tIns="0" rIns="0" bIns="0" rtlCol="0">
            <a:spAutoFit/>
          </a:bodyPr>
          <a:lstStyle/>
          <a:p>
            <a:pPr marL="12700">
              <a:lnSpc>
                <a:spcPct val="100000"/>
              </a:lnSpc>
            </a:pPr>
            <a:r>
              <a:rPr sz="1350" b="1" spc="-5" dirty="0">
                <a:solidFill>
                  <a:srgbClr val="555CA7"/>
                </a:solidFill>
                <a:latin typeface="Arial"/>
                <a:cs typeface="Arial"/>
              </a:rPr>
              <a:t>July 24,</a:t>
            </a:r>
            <a:r>
              <a:rPr sz="1350" b="1" spc="-65" dirty="0">
                <a:solidFill>
                  <a:srgbClr val="555CA7"/>
                </a:solidFill>
                <a:latin typeface="Arial"/>
                <a:cs typeface="Arial"/>
              </a:rPr>
              <a:t> </a:t>
            </a:r>
            <a:r>
              <a:rPr sz="1350" b="1" spc="-10" dirty="0">
                <a:solidFill>
                  <a:srgbClr val="555CA7"/>
                </a:solidFill>
                <a:latin typeface="Arial"/>
                <a:cs typeface="Arial"/>
              </a:rPr>
              <a:t>2018</a:t>
            </a:r>
            <a:endParaRPr sz="1350">
              <a:latin typeface="Arial"/>
              <a:cs typeface="Arial"/>
            </a:endParaRPr>
          </a:p>
        </p:txBody>
      </p:sp>
      <p:sp>
        <p:nvSpPr>
          <p:cNvPr id="10" name="object 10"/>
          <p:cNvSpPr txBox="1"/>
          <p:nvPr/>
        </p:nvSpPr>
        <p:spPr>
          <a:xfrm>
            <a:off x="4829945" y="2314764"/>
            <a:ext cx="2825115" cy="1130935"/>
          </a:xfrm>
          <a:prstGeom prst="rect">
            <a:avLst/>
          </a:prstGeom>
        </p:spPr>
        <p:txBody>
          <a:bodyPr vert="horz" wrap="square" lIns="0" tIns="0" rIns="0" bIns="0" rtlCol="0">
            <a:spAutoFit/>
          </a:bodyPr>
          <a:lstStyle/>
          <a:p>
            <a:pPr marL="12700" marR="5080">
              <a:lnSpc>
                <a:spcPts val="1600"/>
              </a:lnSpc>
            </a:pPr>
            <a:r>
              <a:rPr sz="1350" b="1" dirty="0">
                <a:solidFill>
                  <a:srgbClr val="06080A"/>
                </a:solidFill>
                <a:latin typeface="Arial"/>
                <a:cs typeface="Arial"/>
              </a:rPr>
              <a:t>Communications </a:t>
            </a:r>
            <a:r>
              <a:rPr sz="1350" b="1" spc="-10" dirty="0">
                <a:solidFill>
                  <a:srgbClr val="06080A"/>
                </a:solidFill>
                <a:latin typeface="Arial"/>
                <a:cs typeface="Arial"/>
              </a:rPr>
              <a:t>Webinar </a:t>
            </a:r>
            <a:r>
              <a:rPr sz="1350" b="1" spc="-5" dirty="0">
                <a:solidFill>
                  <a:srgbClr val="06080A"/>
                </a:solidFill>
                <a:latin typeface="Arial"/>
                <a:cs typeface="Arial"/>
              </a:rPr>
              <a:t>for</a:t>
            </a:r>
            <a:r>
              <a:rPr sz="1350" b="1" spc="-70" dirty="0">
                <a:solidFill>
                  <a:srgbClr val="06080A"/>
                </a:solidFill>
                <a:latin typeface="Arial"/>
                <a:cs typeface="Arial"/>
              </a:rPr>
              <a:t> </a:t>
            </a:r>
            <a:r>
              <a:rPr sz="1350" b="1" dirty="0">
                <a:solidFill>
                  <a:srgbClr val="06080A"/>
                </a:solidFill>
                <a:latin typeface="Arial"/>
                <a:cs typeface="Arial"/>
              </a:rPr>
              <a:t>Vital  </a:t>
            </a:r>
            <a:r>
              <a:rPr sz="1350" b="1" spc="-10" dirty="0">
                <a:solidFill>
                  <a:srgbClr val="06080A"/>
                </a:solidFill>
                <a:latin typeface="Arial"/>
                <a:cs typeface="Arial"/>
              </a:rPr>
              <a:t>Records</a:t>
            </a:r>
            <a:r>
              <a:rPr sz="1350" b="1" spc="-15" dirty="0">
                <a:solidFill>
                  <a:srgbClr val="06080A"/>
                </a:solidFill>
                <a:latin typeface="Arial"/>
                <a:cs typeface="Arial"/>
              </a:rPr>
              <a:t> </a:t>
            </a:r>
            <a:r>
              <a:rPr sz="1350" b="1" dirty="0">
                <a:solidFill>
                  <a:srgbClr val="06080A"/>
                </a:solidFill>
                <a:latin typeface="Arial"/>
                <a:cs typeface="Arial"/>
              </a:rPr>
              <a:t>Offices</a:t>
            </a:r>
            <a:endParaRPr sz="1350">
              <a:latin typeface="Arial"/>
              <a:cs typeface="Arial"/>
            </a:endParaRPr>
          </a:p>
          <a:p>
            <a:pPr marL="12700">
              <a:lnSpc>
                <a:spcPct val="100000"/>
              </a:lnSpc>
              <a:spcBef>
                <a:spcPts val="1165"/>
              </a:spcBef>
            </a:pPr>
            <a:r>
              <a:rPr sz="1350" b="1" spc="15" dirty="0">
                <a:solidFill>
                  <a:srgbClr val="555CA7"/>
                </a:solidFill>
                <a:latin typeface="Arial"/>
                <a:cs typeface="Arial"/>
              </a:rPr>
              <a:t>Mid </a:t>
            </a:r>
            <a:r>
              <a:rPr sz="1350" b="1" spc="-5" dirty="0">
                <a:solidFill>
                  <a:srgbClr val="555CA7"/>
                </a:solidFill>
                <a:latin typeface="Arial"/>
                <a:cs typeface="Arial"/>
              </a:rPr>
              <a:t>-</a:t>
            </a:r>
            <a:r>
              <a:rPr sz="1350" b="1" spc="-150" dirty="0">
                <a:solidFill>
                  <a:srgbClr val="555CA7"/>
                </a:solidFill>
                <a:latin typeface="Arial"/>
                <a:cs typeface="Arial"/>
              </a:rPr>
              <a:t> </a:t>
            </a:r>
            <a:r>
              <a:rPr sz="1350" b="1" spc="-15" dirty="0">
                <a:solidFill>
                  <a:srgbClr val="555CA7"/>
                </a:solidFill>
                <a:latin typeface="Arial"/>
                <a:cs typeface="Arial"/>
              </a:rPr>
              <a:t>August</a:t>
            </a:r>
            <a:endParaRPr sz="1350">
              <a:latin typeface="Arial"/>
              <a:cs typeface="Arial"/>
            </a:endParaRPr>
          </a:p>
          <a:p>
            <a:pPr marL="12700">
              <a:lnSpc>
                <a:spcPct val="100000"/>
              </a:lnSpc>
              <a:spcBef>
                <a:spcPts val="1180"/>
              </a:spcBef>
            </a:pPr>
            <a:r>
              <a:rPr sz="1350" b="1" spc="-20" dirty="0">
                <a:solidFill>
                  <a:srgbClr val="06080A"/>
                </a:solidFill>
                <a:latin typeface="Arial"/>
                <a:cs typeface="Arial"/>
              </a:rPr>
              <a:t>USALEEP </a:t>
            </a:r>
            <a:r>
              <a:rPr sz="1350" b="1" dirty="0">
                <a:solidFill>
                  <a:srgbClr val="06080A"/>
                </a:solidFill>
                <a:latin typeface="Arial"/>
                <a:cs typeface="Arial"/>
              </a:rPr>
              <a:t>Estimates</a:t>
            </a:r>
            <a:r>
              <a:rPr sz="1350" b="1" spc="40" dirty="0">
                <a:solidFill>
                  <a:srgbClr val="06080A"/>
                </a:solidFill>
                <a:latin typeface="Arial"/>
                <a:cs typeface="Arial"/>
              </a:rPr>
              <a:t> </a:t>
            </a:r>
            <a:r>
              <a:rPr sz="1350" b="1" spc="-10" dirty="0">
                <a:solidFill>
                  <a:srgbClr val="06080A"/>
                </a:solidFill>
                <a:latin typeface="Arial"/>
                <a:cs typeface="Arial"/>
              </a:rPr>
              <a:t>Launch</a:t>
            </a:r>
            <a:endParaRPr sz="1350">
              <a:latin typeface="Arial"/>
              <a:cs typeface="Arial"/>
            </a:endParaRPr>
          </a:p>
        </p:txBody>
      </p:sp>
      <p:sp>
        <p:nvSpPr>
          <p:cNvPr id="11" name="object 11"/>
          <p:cNvSpPr/>
          <p:nvPr/>
        </p:nvSpPr>
        <p:spPr>
          <a:xfrm>
            <a:off x="4229663" y="4382809"/>
            <a:ext cx="3495439" cy="76124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157586" y="4373803"/>
            <a:ext cx="324485" cy="756920"/>
          </a:xfrm>
          <a:custGeom>
            <a:avLst/>
            <a:gdLst/>
            <a:ahLst/>
            <a:cxnLst/>
            <a:rect l="l" t="t" r="r" b="b"/>
            <a:pathLst>
              <a:path w="324485" h="756920">
                <a:moveTo>
                  <a:pt x="0" y="0"/>
                </a:moveTo>
                <a:lnTo>
                  <a:pt x="324319" y="0"/>
                </a:lnTo>
                <a:lnTo>
                  <a:pt x="324319" y="756742"/>
                </a:lnTo>
                <a:lnTo>
                  <a:pt x="0" y="756742"/>
                </a:lnTo>
                <a:lnTo>
                  <a:pt x="0" y="0"/>
                </a:lnTo>
                <a:close/>
              </a:path>
            </a:pathLst>
          </a:custGeom>
          <a:solidFill>
            <a:srgbClr val="FFFFFF"/>
          </a:solidFill>
        </p:spPr>
        <p:txBody>
          <a:bodyPr wrap="square" lIns="0" tIns="0" rIns="0" bIns="0" rtlCol="0"/>
          <a:lstStyle/>
          <a:p>
            <a:endParaRPr/>
          </a:p>
        </p:txBody>
      </p:sp>
      <p:sp>
        <p:nvSpPr>
          <p:cNvPr id="13" name="object 13"/>
          <p:cNvSpPr/>
          <p:nvPr/>
        </p:nvSpPr>
        <p:spPr>
          <a:xfrm>
            <a:off x="4157586" y="4373803"/>
            <a:ext cx="324485" cy="756920"/>
          </a:xfrm>
          <a:custGeom>
            <a:avLst/>
            <a:gdLst/>
            <a:ahLst/>
            <a:cxnLst/>
            <a:rect l="l" t="t" r="r" b="b"/>
            <a:pathLst>
              <a:path w="324485" h="756920">
                <a:moveTo>
                  <a:pt x="0" y="0"/>
                </a:moveTo>
                <a:lnTo>
                  <a:pt x="324319" y="0"/>
                </a:lnTo>
                <a:lnTo>
                  <a:pt x="324319" y="756742"/>
                </a:lnTo>
                <a:lnTo>
                  <a:pt x="0" y="756742"/>
                </a:lnTo>
                <a:lnTo>
                  <a:pt x="0" y="0"/>
                </a:lnTo>
                <a:close/>
              </a:path>
            </a:pathLst>
          </a:custGeom>
          <a:ln w="9004">
            <a:solidFill>
              <a:srgbClr val="FFFFFF"/>
            </a:solidFill>
          </a:ln>
        </p:spPr>
        <p:txBody>
          <a:bodyPr wrap="square" lIns="0" tIns="0" rIns="0" bIns="0" rtlCol="0"/>
          <a:lstStyle/>
          <a:p>
            <a:endParaRPr/>
          </a:p>
        </p:txBody>
      </p:sp>
      <p:sp>
        <p:nvSpPr>
          <p:cNvPr id="14" name="object 14"/>
          <p:cNvSpPr txBox="1"/>
          <p:nvPr/>
        </p:nvSpPr>
        <p:spPr>
          <a:xfrm>
            <a:off x="8551181" y="4796094"/>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37</a:t>
            </a:r>
            <a:endParaRPr sz="85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3321685" cy="382905"/>
          </a:xfrm>
          <a:prstGeom prst="rect">
            <a:avLst/>
          </a:prstGeom>
        </p:spPr>
        <p:txBody>
          <a:bodyPr vert="horz" wrap="square" lIns="0" tIns="0" rIns="0" bIns="0" rtlCol="0">
            <a:spAutoFit/>
          </a:bodyPr>
          <a:lstStyle/>
          <a:p>
            <a:pPr marL="12700">
              <a:lnSpc>
                <a:spcPct val="100000"/>
              </a:lnSpc>
            </a:pPr>
            <a:r>
              <a:rPr sz="2400" spc="5" dirty="0">
                <a:solidFill>
                  <a:srgbClr val="FFFFFF"/>
                </a:solidFill>
              </a:rPr>
              <a:t>Roll </a:t>
            </a:r>
            <a:r>
              <a:rPr sz="2400" spc="15" dirty="0">
                <a:solidFill>
                  <a:srgbClr val="FFFFFF"/>
                </a:solidFill>
              </a:rPr>
              <a:t>out </a:t>
            </a:r>
            <a:r>
              <a:rPr sz="2400" spc="10" dirty="0">
                <a:solidFill>
                  <a:srgbClr val="FFFFFF"/>
                </a:solidFill>
              </a:rPr>
              <a:t>and Follow</a:t>
            </a:r>
            <a:r>
              <a:rPr sz="2400" spc="-385" dirty="0">
                <a:solidFill>
                  <a:srgbClr val="FFFFFF"/>
                </a:solidFill>
              </a:rPr>
              <a:t> </a:t>
            </a:r>
            <a:r>
              <a:rPr sz="2400" spc="5" dirty="0">
                <a:solidFill>
                  <a:srgbClr val="FFFFFF"/>
                </a:solidFill>
              </a:rPr>
              <a:t>Up</a:t>
            </a:r>
            <a:endParaRPr sz="2400"/>
          </a:p>
        </p:txBody>
      </p:sp>
      <p:sp>
        <p:nvSpPr>
          <p:cNvPr id="3" name="object 3"/>
          <p:cNvSpPr txBox="1"/>
          <p:nvPr/>
        </p:nvSpPr>
        <p:spPr>
          <a:xfrm>
            <a:off x="2442373" y="1421895"/>
            <a:ext cx="3679825" cy="3023870"/>
          </a:xfrm>
          <a:prstGeom prst="rect">
            <a:avLst/>
          </a:prstGeom>
        </p:spPr>
        <p:txBody>
          <a:bodyPr vert="horz" wrap="square" lIns="0" tIns="0" rIns="0" bIns="0" rtlCol="0">
            <a:spAutoFit/>
          </a:bodyPr>
          <a:lstStyle/>
          <a:p>
            <a:pPr marL="12700">
              <a:lnSpc>
                <a:spcPct val="100000"/>
              </a:lnSpc>
            </a:pPr>
            <a:r>
              <a:rPr sz="1650" b="1" spc="5" dirty="0">
                <a:solidFill>
                  <a:srgbClr val="06080A"/>
                </a:solidFill>
                <a:latin typeface="Arial"/>
                <a:cs typeface="Arial"/>
              </a:rPr>
              <a:t>Short</a:t>
            </a:r>
            <a:r>
              <a:rPr sz="1650" b="1" spc="-110" dirty="0">
                <a:solidFill>
                  <a:srgbClr val="06080A"/>
                </a:solidFill>
                <a:latin typeface="Arial"/>
                <a:cs typeface="Arial"/>
              </a:rPr>
              <a:t> </a:t>
            </a:r>
            <a:r>
              <a:rPr sz="1650" b="1" spc="15" dirty="0">
                <a:solidFill>
                  <a:srgbClr val="06080A"/>
                </a:solidFill>
                <a:latin typeface="Arial"/>
                <a:cs typeface="Arial"/>
              </a:rPr>
              <a:t>Term</a:t>
            </a:r>
            <a:endParaRPr sz="1650">
              <a:latin typeface="Arial"/>
              <a:cs typeface="Arial"/>
            </a:endParaRPr>
          </a:p>
          <a:p>
            <a:pPr marL="237490" indent="-224790">
              <a:lnSpc>
                <a:spcPct val="100000"/>
              </a:lnSpc>
              <a:spcBef>
                <a:spcPts val="560"/>
              </a:spcBef>
              <a:buClr>
                <a:srgbClr val="25835B"/>
              </a:buClr>
              <a:buSzPct val="113793"/>
              <a:buChar char="■"/>
              <a:tabLst>
                <a:tab pos="238125" algn="l"/>
              </a:tabLst>
            </a:pPr>
            <a:r>
              <a:rPr sz="1450" spc="25" dirty="0">
                <a:solidFill>
                  <a:srgbClr val="06080A"/>
                </a:solidFill>
                <a:latin typeface="Arial"/>
                <a:cs typeface="Arial"/>
              </a:rPr>
              <a:t>Proactive </a:t>
            </a:r>
            <a:r>
              <a:rPr sz="1450" spc="10" dirty="0">
                <a:solidFill>
                  <a:srgbClr val="06080A"/>
                </a:solidFill>
                <a:latin typeface="Arial"/>
                <a:cs typeface="Arial"/>
              </a:rPr>
              <a:t>or</a:t>
            </a:r>
            <a:r>
              <a:rPr sz="1450" spc="-85" dirty="0">
                <a:solidFill>
                  <a:srgbClr val="06080A"/>
                </a:solidFill>
                <a:latin typeface="Arial"/>
                <a:cs typeface="Arial"/>
              </a:rPr>
              <a:t> </a:t>
            </a:r>
            <a:r>
              <a:rPr sz="1450" spc="25" dirty="0">
                <a:solidFill>
                  <a:srgbClr val="06080A"/>
                </a:solidFill>
                <a:latin typeface="Arial"/>
                <a:cs typeface="Arial"/>
              </a:rPr>
              <a:t>Reactive</a:t>
            </a:r>
            <a:endParaRPr sz="1450">
              <a:latin typeface="Arial"/>
              <a:cs typeface="Arial"/>
            </a:endParaRPr>
          </a:p>
          <a:p>
            <a:pPr marL="237490" indent="-224790">
              <a:lnSpc>
                <a:spcPct val="100000"/>
              </a:lnSpc>
              <a:spcBef>
                <a:spcPts val="245"/>
              </a:spcBef>
              <a:buClr>
                <a:srgbClr val="25835B"/>
              </a:buClr>
              <a:buSzPct val="113793"/>
              <a:buChar char="■"/>
              <a:tabLst>
                <a:tab pos="238125" algn="l"/>
              </a:tabLst>
            </a:pPr>
            <a:r>
              <a:rPr sz="1450" spc="5" dirty="0">
                <a:solidFill>
                  <a:srgbClr val="06080A"/>
                </a:solidFill>
                <a:latin typeface="Arial"/>
                <a:cs typeface="Arial"/>
              </a:rPr>
              <a:t>Local </a:t>
            </a:r>
            <a:r>
              <a:rPr sz="1450" spc="15" dirty="0">
                <a:solidFill>
                  <a:srgbClr val="06080A"/>
                </a:solidFill>
                <a:latin typeface="Arial"/>
                <a:cs typeface="Arial"/>
              </a:rPr>
              <a:t>Health</a:t>
            </a:r>
            <a:r>
              <a:rPr sz="1450" spc="80" dirty="0">
                <a:solidFill>
                  <a:srgbClr val="06080A"/>
                </a:solidFill>
                <a:latin typeface="Arial"/>
                <a:cs typeface="Arial"/>
              </a:rPr>
              <a:t> </a:t>
            </a:r>
            <a:r>
              <a:rPr sz="1450" spc="20" dirty="0">
                <a:solidFill>
                  <a:srgbClr val="06080A"/>
                </a:solidFill>
                <a:latin typeface="Arial"/>
                <a:cs typeface="Arial"/>
              </a:rPr>
              <a:t>Communication</a:t>
            </a:r>
            <a:endParaRPr sz="1450">
              <a:latin typeface="Arial"/>
              <a:cs typeface="Arial"/>
            </a:endParaRPr>
          </a:p>
          <a:p>
            <a:pPr marL="237490" indent="-224790">
              <a:lnSpc>
                <a:spcPct val="100000"/>
              </a:lnSpc>
              <a:spcBef>
                <a:spcPts val="280"/>
              </a:spcBef>
              <a:buClr>
                <a:srgbClr val="25835B"/>
              </a:buClr>
              <a:buSzPct val="113793"/>
              <a:buChar char="■"/>
              <a:tabLst>
                <a:tab pos="238125" algn="l"/>
              </a:tabLst>
            </a:pPr>
            <a:r>
              <a:rPr sz="1450" spc="5" dirty="0">
                <a:solidFill>
                  <a:srgbClr val="06080A"/>
                </a:solidFill>
                <a:latin typeface="Arial"/>
                <a:cs typeface="Arial"/>
              </a:rPr>
              <a:t>Local </a:t>
            </a:r>
            <a:r>
              <a:rPr sz="1450" spc="15" dirty="0">
                <a:solidFill>
                  <a:srgbClr val="06080A"/>
                </a:solidFill>
                <a:latin typeface="Arial"/>
                <a:cs typeface="Arial"/>
              </a:rPr>
              <a:t>health</a:t>
            </a:r>
            <a:r>
              <a:rPr sz="1450" spc="45" dirty="0">
                <a:solidFill>
                  <a:srgbClr val="06080A"/>
                </a:solidFill>
                <a:latin typeface="Arial"/>
                <a:cs typeface="Arial"/>
              </a:rPr>
              <a:t> </a:t>
            </a:r>
            <a:r>
              <a:rPr sz="1450" spc="10" dirty="0">
                <a:solidFill>
                  <a:srgbClr val="06080A"/>
                </a:solidFill>
                <a:latin typeface="Arial"/>
                <a:cs typeface="Arial"/>
              </a:rPr>
              <a:t>Support</a:t>
            </a:r>
            <a:endParaRPr sz="1450">
              <a:latin typeface="Arial"/>
              <a:cs typeface="Arial"/>
            </a:endParaRPr>
          </a:p>
          <a:p>
            <a:pPr marL="237490" indent="-224790">
              <a:lnSpc>
                <a:spcPct val="100000"/>
              </a:lnSpc>
              <a:spcBef>
                <a:spcPts val="244"/>
              </a:spcBef>
              <a:buClr>
                <a:srgbClr val="25835B"/>
              </a:buClr>
              <a:buSzPct val="113793"/>
              <a:buChar char="■"/>
              <a:tabLst>
                <a:tab pos="238125" algn="l"/>
              </a:tabLst>
            </a:pPr>
            <a:r>
              <a:rPr sz="1450" spc="45" dirty="0">
                <a:solidFill>
                  <a:srgbClr val="06080A"/>
                </a:solidFill>
                <a:latin typeface="Arial"/>
                <a:cs typeface="Arial"/>
              </a:rPr>
              <a:t>Who </a:t>
            </a:r>
            <a:r>
              <a:rPr sz="1450" spc="10" dirty="0">
                <a:solidFill>
                  <a:srgbClr val="06080A"/>
                </a:solidFill>
                <a:latin typeface="Arial"/>
                <a:cs typeface="Arial"/>
              </a:rPr>
              <a:t>has lead/key players</a:t>
            </a:r>
            <a:endParaRPr sz="1450">
              <a:latin typeface="Arial"/>
              <a:cs typeface="Arial"/>
            </a:endParaRPr>
          </a:p>
          <a:p>
            <a:pPr>
              <a:lnSpc>
                <a:spcPct val="100000"/>
              </a:lnSpc>
              <a:spcBef>
                <a:spcPts val="45"/>
              </a:spcBef>
              <a:buClr>
                <a:srgbClr val="25835B"/>
              </a:buClr>
              <a:buFont typeface="Arial"/>
              <a:buChar char="■"/>
            </a:pPr>
            <a:endParaRPr sz="2650">
              <a:latin typeface="Times New Roman"/>
              <a:cs typeface="Times New Roman"/>
            </a:endParaRPr>
          </a:p>
          <a:p>
            <a:pPr marL="12700">
              <a:lnSpc>
                <a:spcPct val="100000"/>
              </a:lnSpc>
              <a:spcBef>
                <a:spcPts val="5"/>
              </a:spcBef>
            </a:pPr>
            <a:r>
              <a:rPr sz="1650" b="1" spc="15" dirty="0">
                <a:solidFill>
                  <a:srgbClr val="06080A"/>
                </a:solidFill>
                <a:latin typeface="Arial"/>
                <a:cs typeface="Arial"/>
              </a:rPr>
              <a:t>Long</a:t>
            </a:r>
            <a:r>
              <a:rPr sz="1650" b="1" spc="-140" dirty="0">
                <a:solidFill>
                  <a:srgbClr val="06080A"/>
                </a:solidFill>
                <a:latin typeface="Arial"/>
                <a:cs typeface="Arial"/>
              </a:rPr>
              <a:t> </a:t>
            </a:r>
            <a:r>
              <a:rPr sz="1650" b="1" spc="15" dirty="0">
                <a:solidFill>
                  <a:srgbClr val="06080A"/>
                </a:solidFill>
                <a:latin typeface="Arial"/>
                <a:cs typeface="Arial"/>
              </a:rPr>
              <a:t>Term</a:t>
            </a:r>
            <a:endParaRPr sz="1650">
              <a:latin typeface="Arial"/>
              <a:cs typeface="Arial"/>
            </a:endParaRPr>
          </a:p>
          <a:p>
            <a:pPr marL="237490" indent="-224790">
              <a:lnSpc>
                <a:spcPct val="100000"/>
              </a:lnSpc>
              <a:spcBef>
                <a:spcPts val="560"/>
              </a:spcBef>
              <a:buClr>
                <a:srgbClr val="25835B"/>
              </a:buClr>
              <a:buSzPct val="113793"/>
              <a:buChar char="■"/>
              <a:tabLst>
                <a:tab pos="238125" algn="l"/>
              </a:tabLst>
            </a:pPr>
            <a:r>
              <a:rPr sz="1450" spc="5" dirty="0">
                <a:solidFill>
                  <a:srgbClr val="06080A"/>
                </a:solidFill>
                <a:latin typeface="Arial"/>
                <a:cs typeface="Arial"/>
              </a:rPr>
              <a:t>Resource </a:t>
            </a:r>
            <a:r>
              <a:rPr sz="1450" spc="25" dirty="0">
                <a:solidFill>
                  <a:srgbClr val="06080A"/>
                </a:solidFill>
                <a:latin typeface="Arial"/>
                <a:cs typeface="Arial"/>
              </a:rPr>
              <a:t>for </a:t>
            </a:r>
            <a:r>
              <a:rPr sz="1450" spc="10" dirty="0">
                <a:solidFill>
                  <a:srgbClr val="06080A"/>
                </a:solidFill>
                <a:latin typeface="Arial"/>
                <a:cs typeface="Arial"/>
              </a:rPr>
              <a:t>Access and</a:t>
            </a:r>
            <a:r>
              <a:rPr sz="1450" spc="215" dirty="0">
                <a:solidFill>
                  <a:srgbClr val="06080A"/>
                </a:solidFill>
                <a:latin typeface="Arial"/>
                <a:cs typeface="Arial"/>
              </a:rPr>
              <a:t> </a:t>
            </a:r>
            <a:r>
              <a:rPr sz="1450" dirty="0">
                <a:solidFill>
                  <a:srgbClr val="06080A"/>
                </a:solidFill>
                <a:latin typeface="Arial"/>
                <a:cs typeface="Arial"/>
              </a:rPr>
              <a:t>use</a:t>
            </a:r>
            <a:endParaRPr sz="1450">
              <a:latin typeface="Arial"/>
              <a:cs typeface="Arial"/>
            </a:endParaRPr>
          </a:p>
          <a:p>
            <a:pPr marL="237490" indent="-224790">
              <a:lnSpc>
                <a:spcPct val="100000"/>
              </a:lnSpc>
              <a:spcBef>
                <a:spcPts val="280"/>
              </a:spcBef>
              <a:buClr>
                <a:srgbClr val="25835B"/>
              </a:buClr>
              <a:buSzPct val="113793"/>
              <a:buChar char="■"/>
              <a:tabLst>
                <a:tab pos="238125" algn="l"/>
              </a:tabLst>
            </a:pPr>
            <a:r>
              <a:rPr sz="1450" spc="15" dirty="0">
                <a:solidFill>
                  <a:srgbClr val="06080A"/>
                </a:solidFill>
                <a:latin typeface="Arial"/>
                <a:cs typeface="Arial"/>
              </a:rPr>
              <a:t>State/local</a:t>
            </a:r>
            <a:r>
              <a:rPr sz="1450" spc="-35" dirty="0">
                <a:solidFill>
                  <a:srgbClr val="06080A"/>
                </a:solidFill>
                <a:latin typeface="Arial"/>
                <a:cs typeface="Arial"/>
              </a:rPr>
              <a:t> </a:t>
            </a:r>
            <a:r>
              <a:rPr sz="1450" spc="10" dirty="0">
                <a:solidFill>
                  <a:srgbClr val="06080A"/>
                </a:solidFill>
                <a:latin typeface="Arial"/>
                <a:cs typeface="Arial"/>
              </a:rPr>
              <a:t>analysis</a:t>
            </a:r>
            <a:endParaRPr sz="1450">
              <a:latin typeface="Arial"/>
              <a:cs typeface="Arial"/>
            </a:endParaRPr>
          </a:p>
          <a:p>
            <a:pPr marL="237490" indent="-224790">
              <a:lnSpc>
                <a:spcPct val="100000"/>
              </a:lnSpc>
              <a:spcBef>
                <a:spcPts val="245"/>
              </a:spcBef>
              <a:buClr>
                <a:srgbClr val="25835B"/>
              </a:buClr>
              <a:buSzPct val="113793"/>
              <a:buChar char="■"/>
              <a:tabLst>
                <a:tab pos="238125" algn="l"/>
              </a:tabLst>
            </a:pPr>
            <a:r>
              <a:rPr sz="1450" spc="20" dirty="0">
                <a:solidFill>
                  <a:srgbClr val="06080A"/>
                </a:solidFill>
                <a:latin typeface="Arial"/>
                <a:cs typeface="Arial"/>
              </a:rPr>
              <a:t>Fold </a:t>
            </a:r>
            <a:r>
              <a:rPr sz="1450" spc="15" dirty="0">
                <a:solidFill>
                  <a:srgbClr val="06080A"/>
                </a:solidFill>
                <a:latin typeface="Arial"/>
                <a:cs typeface="Arial"/>
              </a:rPr>
              <a:t>into </a:t>
            </a:r>
            <a:r>
              <a:rPr sz="1450" spc="25" dirty="0">
                <a:solidFill>
                  <a:srgbClr val="06080A"/>
                </a:solidFill>
                <a:latin typeface="Arial"/>
                <a:cs typeface="Arial"/>
              </a:rPr>
              <a:t>community </a:t>
            </a:r>
            <a:r>
              <a:rPr sz="1450" spc="15" dirty="0">
                <a:solidFill>
                  <a:srgbClr val="06080A"/>
                </a:solidFill>
                <a:latin typeface="Arial"/>
                <a:cs typeface="Arial"/>
              </a:rPr>
              <a:t>health</a:t>
            </a:r>
            <a:r>
              <a:rPr sz="1450" spc="-5" dirty="0">
                <a:solidFill>
                  <a:srgbClr val="06080A"/>
                </a:solidFill>
                <a:latin typeface="Arial"/>
                <a:cs typeface="Arial"/>
              </a:rPr>
              <a:t> </a:t>
            </a:r>
            <a:r>
              <a:rPr sz="1450" spc="10" dirty="0">
                <a:solidFill>
                  <a:srgbClr val="06080A"/>
                </a:solidFill>
                <a:latin typeface="Arial"/>
                <a:cs typeface="Arial"/>
              </a:rPr>
              <a:t>assessments</a:t>
            </a:r>
            <a:endParaRPr sz="1450">
              <a:latin typeface="Arial"/>
              <a:cs typeface="Arial"/>
            </a:endParaRPr>
          </a:p>
          <a:p>
            <a:pPr marL="237490" indent="-224790">
              <a:lnSpc>
                <a:spcPct val="100000"/>
              </a:lnSpc>
              <a:spcBef>
                <a:spcPts val="245"/>
              </a:spcBef>
              <a:buClr>
                <a:srgbClr val="25835B"/>
              </a:buClr>
              <a:buSzPct val="113793"/>
              <a:buChar char="■"/>
              <a:tabLst>
                <a:tab pos="238125" algn="l"/>
              </a:tabLst>
            </a:pPr>
            <a:r>
              <a:rPr sz="1450" spc="25" dirty="0">
                <a:solidFill>
                  <a:srgbClr val="06080A"/>
                </a:solidFill>
                <a:latin typeface="Arial"/>
                <a:cs typeface="Arial"/>
              </a:rPr>
              <a:t>Tie </a:t>
            </a:r>
            <a:r>
              <a:rPr sz="1450" spc="15" dirty="0">
                <a:solidFill>
                  <a:srgbClr val="06080A"/>
                </a:solidFill>
                <a:latin typeface="Arial"/>
                <a:cs typeface="Arial"/>
              </a:rPr>
              <a:t>into funding</a:t>
            </a:r>
            <a:r>
              <a:rPr sz="1450" spc="-45" dirty="0">
                <a:solidFill>
                  <a:srgbClr val="06080A"/>
                </a:solidFill>
                <a:latin typeface="Arial"/>
                <a:cs typeface="Arial"/>
              </a:rPr>
              <a:t> </a:t>
            </a:r>
            <a:r>
              <a:rPr sz="1450" spc="15" dirty="0">
                <a:solidFill>
                  <a:srgbClr val="06080A"/>
                </a:solidFill>
                <a:latin typeface="Arial"/>
                <a:cs typeface="Arial"/>
              </a:rPr>
              <a:t>priorities</a:t>
            </a:r>
            <a:endParaRPr sz="145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38</a:t>
            </a:r>
            <a:endParaRPr sz="85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38196" y="1246944"/>
            <a:ext cx="4768215" cy="2422525"/>
          </a:xfrm>
          <a:prstGeom prst="rect">
            <a:avLst/>
          </a:prstGeom>
        </p:spPr>
        <p:txBody>
          <a:bodyPr vert="horz" wrap="square" lIns="0" tIns="0" rIns="0" bIns="0" rtlCol="0">
            <a:spAutoFit/>
          </a:bodyPr>
          <a:lstStyle/>
          <a:p>
            <a:pPr marL="250825" indent="-238125">
              <a:lnSpc>
                <a:spcPct val="100000"/>
              </a:lnSpc>
              <a:buSzPct val="128571"/>
              <a:buFont typeface="Arial"/>
              <a:buChar char="●"/>
              <a:tabLst>
                <a:tab pos="250825" algn="l"/>
                <a:tab pos="251460" algn="l"/>
              </a:tabLst>
            </a:pPr>
            <a:r>
              <a:rPr sz="1050" b="1" spc="10" dirty="0">
                <a:latin typeface="Arial"/>
                <a:cs typeface="Arial"/>
              </a:rPr>
              <a:t>Raise </a:t>
            </a:r>
            <a:r>
              <a:rPr sz="1050" b="1" spc="15" dirty="0">
                <a:latin typeface="Arial"/>
                <a:cs typeface="Arial"/>
              </a:rPr>
              <a:t>awareness</a:t>
            </a:r>
            <a:r>
              <a:rPr sz="1050" b="1" spc="-210" dirty="0">
                <a:latin typeface="Arial"/>
                <a:cs typeface="Arial"/>
              </a:rPr>
              <a:t> </a:t>
            </a:r>
            <a:r>
              <a:rPr sz="1050" spc="-10" dirty="0">
                <a:latin typeface="Arial"/>
                <a:cs typeface="Arial"/>
              </a:rPr>
              <a:t>of </a:t>
            </a:r>
            <a:r>
              <a:rPr sz="1050" dirty="0">
                <a:latin typeface="Arial"/>
                <a:cs typeface="Arial"/>
              </a:rPr>
              <a:t>new </a:t>
            </a:r>
            <a:r>
              <a:rPr sz="1050" spc="-5" dirty="0">
                <a:latin typeface="Arial"/>
                <a:cs typeface="Arial"/>
              </a:rPr>
              <a:t>local </a:t>
            </a:r>
            <a:r>
              <a:rPr sz="1050" spc="5" dirty="0">
                <a:latin typeface="Arial"/>
                <a:cs typeface="Arial"/>
              </a:rPr>
              <a:t>life </a:t>
            </a:r>
            <a:r>
              <a:rPr sz="1050" spc="-5" dirty="0">
                <a:latin typeface="Arial"/>
                <a:cs typeface="Arial"/>
              </a:rPr>
              <a:t>expectancy data</a:t>
            </a:r>
            <a:endParaRPr sz="1050">
              <a:latin typeface="Arial"/>
              <a:cs typeface="Arial"/>
            </a:endParaRPr>
          </a:p>
          <a:p>
            <a:pPr marL="250825" marR="554355" indent="-238125">
              <a:lnSpc>
                <a:spcPts val="1240"/>
              </a:lnSpc>
              <a:spcBef>
                <a:spcPts val="1315"/>
              </a:spcBef>
              <a:buSzPct val="128571"/>
              <a:buFont typeface="Arial"/>
              <a:buChar char="●"/>
              <a:tabLst>
                <a:tab pos="250825" algn="l"/>
                <a:tab pos="251460" algn="l"/>
              </a:tabLst>
            </a:pPr>
            <a:r>
              <a:rPr sz="1050" b="1" dirty="0">
                <a:latin typeface="Arial"/>
                <a:cs typeface="Arial"/>
              </a:rPr>
              <a:t>Pivot</a:t>
            </a:r>
            <a:r>
              <a:rPr sz="1050" b="1" spc="-50" dirty="0">
                <a:latin typeface="Arial"/>
                <a:cs typeface="Arial"/>
              </a:rPr>
              <a:t> </a:t>
            </a:r>
            <a:r>
              <a:rPr sz="1050" b="1" spc="5" dirty="0">
                <a:latin typeface="Arial"/>
                <a:cs typeface="Arial"/>
              </a:rPr>
              <a:t>from</a:t>
            </a:r>
            <a:r>
              <a:rPr sz="1050" b="1" spc="-40" dirty="0">
                <a:latin typeface="Arial"/>
                <a:cs typeface="Arial"/>
              </a:rPr>
              <a:t> </a:t>
            </a:r>
            <a:r>
              <a:rPr sz="1050" b="1" spc="5" dirty="0">
                <a:latin typeface="Arial"/>
                <a:cs typeface="Arial"/>
              </a:rPr>
              <a:t>health</a:t>
            </a:r>
            <a:r>
              <a:rPr sz="1050" b="1" spc="-25" dirty="0">
                <a:latin typeface="Arial"/>
                <a:cs typeface="Arial"/>
              </a:rPr>
              <a:t> </a:t>
            </a:r>
            <a:r>
              <a:rPr sz="1050" b="1" dirty="0">
                <a:latin typeface="Arial"/>
                <a:cs typeface="Arial"/>
              </a:rPr>
              <a:t>gaps</a:t>
            </a:r>
            <a:r>
              <a:rPr sz="1050" b="1" spc="-40" dirty="0">
                <a:latin typeface="Arial"/>
                <a:cs typeface="Arial"/>
              </a:rPr>
              <a:t> </a:t>
            </a:r>
            <a:r>
              <a:rPr sz="1050" spc="5" dirty="0">
                <a:latin typeface="Arial"/>
                <a:cs typeface="Arial"/>
              </a:rPr>
              <a:t>illuminated</a:t>
            </a:r>
            <a:r>
              <a:rPr sz="1050" spc="-75" dirty="0">
                <a:latin typeface="Arial"/>
                <a:cs typeface="Arial"/>
              </a:rPr>
              <a:t> </a:t>
            </a:r>
            <a:r>
              <a:rPr sz="1050" spc="10" dirty="0">
                <a:latin typeface="Arial"/>
                <a:cs typeface="Arial"/>
              </a:rPr>
              <a:t>in</a:t>
            </a:r>
            <a:r>
              <a:rPr sz="1050" spc="-5" dirty="0">
                <a:latin typeface="Arial"/>
                <a:cs typeface="Arial"/>
              </a:rPr>
              <a:t> </a:t>
            </a:r>
            <a:r>
              <a:rPr sz="1050" dirty="0">
                <a:latin typeface="Arial"/>
                <a:cs typeface="Arial"/>
              </a:rPr>
              <a:t>the</a:t>
            </a:r>
            <a:r>
              <a:rPr sz="1050" spc="-40" dirty="0">
                <a:latin typeface="Arial"/>
                <a:cs typeface="Arial"/>
              </a:rPr>
              <a:t> </a:t>
            </a:r>
            <a:r>
              <a:rPr sz="1050" spc="5" dirty="0">
                <a:latin typeface="Arial"/>
                <a:cs typeface="Arial"/>
              </a:rPr>
              <a:t>life</a:t>
            </a:r>
            <a:r>
              <a:rPr sz="1050" spc="-40" dirty="0">
                <a:latin typeface="Arial"/>
                <a:cs typeface="Arial"/>
              </a:rPr>
              <a:t> </a:t>
            </a:r>
            <a:r>
              <a:rPr sz="1050" spc="-5" dirty="0">
                <a:latin typeface="Arial"/>
                <a:cs typeface="Arial"/>
              </a:rPr>
              <a:t>expectancy</a:t>
            </a:r>
            <a:r>
              <a:rPr sz="1050" spc="20" dirty="0">
                <a:latin typeface="Arial"/>
                <a:cs typeface="Arial"/>
              </a:rPr>
              <a:t> </a:t>
            </a:r>
            <a:r>
              <a:rPr sz="1050" spc="-5" dirty="0">
                <a:latin typeface="Arial"/>
                <a:cs typeface="Arial"/>
              </a:rPr>
              <a:t>data to </a:t>
            </a:r>
            <a:r>
              <a:rPr sz="1050" spc="5" dirty="0">
                <a:latin typeface="Arial"/>
                <a:cs typeface="Arial"/>
              </a:rPr>
              <a:t>a  discussion </a:t>
            </a:r>
            <a:r>
              <a:rPr sz="1050" dirty="0">
                <a:latin typeface="Arial"/>
                <a:cs typeface="Arial"/>
              </a:rPr>
              <a:t>around taking </a:t>
            </a:r>
            <a:r>
              <a:rPr sz="1050" spc="-5" dirty="0">
                <a:latin typeface="Arial"/>
                <a:cs typeface="Arial"/>
              </a:rPr>
              <a:t>action to </a:t>
            </a:r>
            <a:r>
              <a:rPr sz="1050" dirty="0">
                <a:latin typeface="Arial"/>
                <a:cs typeface="Arial"/>
              </a:rPr>
              <a:t>advance </a:t>
            </a:r>
            <a:r>
              <a:rPr sz="1050" spc="-5" dirty="0">
                <a:latin typeface="Arial"/>
                <a:cs typeface="Arial"/>
              </a:rPr>
              <a:t>health</a:t>
            </a:r>
            <a:r>
              <a:rPr sz="1050" spc="-55" dirty="0">
                <a:latin typeface="Arial"/>
                <a:cs typeface="Arial"/>
              </a:rPr>
              <a:t> </a:t>
            </a:r>
            <a:r>
              <a:rPr sz="1050" dirty="0">
                <a:latin typeface="Arial"/>
                <a:cs typeface="Arial"/>
              </a:rPr>
              <a:t>equity</a:t>
            </a:r>
            <a:endParaRPr sz="1050">
              <a:latin typeface="Arial"/>
              <a:cs typeface="Arial"/>
            </a:endParaRPr>
          </a:p>
          <a:p>
            <a:pPr>
              <a:lnSpc>
                <a:spcPct val="100000"/>
              </a:lnSpc>
              <a:spcBef>
                <a:spcPts val="50"/>
              </a:spcBef>
              <a:buFont typeface="Arial"/>
              <a:buChar char="●"/>
            </a:pPr>
            <a:endParaRPr sz="1000">
              <a:latin typeface="Times New Roman"/>
              <a:cs typeface="Times New Roman"/>
            </a:endParaRPr>
          </a:p>
          <a:p>
            <a:pPr marL="250825" marR="410845" indent="-238125">
              <a:lnSpc>
                <a:spcPct val="101299"/>
              </a:lnSpc>
              <a:buSzPct val="128571"/>
              <a:buFont typeface="Arial"/>
              <a:buChar char="●"/>
              <a:tabLst>
                <a:tab pos="250825" algn="l"/>
                <a:tab pos="251460" algn="l"/>
              </a:tabLst>
            </a:pPr>
            <a:r>
              <a:rPr sz="1050" b="1" spc="-10" dirty="0">
                <a:latin typeface="Arial"/>
                <a:cs typeface="Arial"/>
              </a:rPr>
              <a:t>Build </a:t>
            </a:r>
            <a:r>
              <a:rPr sz="1050" b="1" spc="5" dirty="0">
                <a:latin typeface="Arial"/>
                <a:cs typeface="Arial"/>
              </a:rPr>
              <a:t>knowledge</a:t>
            </a:r>
            <a:r>
              <a:rPr sz="1050" b="1" spc="-229" dirty="0">
                <a:latin typeface="Arial"/>
                <a:cs typeface="Arial"/>
              </a:rPr>
              <a:t> </a:t>
            </a:r>
            <a:r>
              <a:rPr sz="1050" b="1" spc="5" dirty="0">
                <a:latin typeface="Arial"/>
                <a:cs typeface="Arial"/>
              </a:rPr>
              <a:t>and </a:t>
            </a:r>
            <a:r>
              <a:rPr sz="1050" b="1" dirty="0">
                <a:latin typeface="Arial"/>
                <a:cs typeface="Arial"/>
              </a:rPr>
              <a:t>skills </a:t>
            </a:r>
            <a:r>
              <a:rPr sz="1050" dirty="0">
                <a:latin typeface="Arial"/>
                <a:cs typeface="Arial"/>
              </a:rPr>
              <a:t>around </a:t>
            </a:r>
            <a:r>
              <a:rPr sz="1050" spc="10" dirty="0">
                <a:latin typeface="Arial"/>
                <a:cs typeface="Arial"/>
              </a:rPr>
              <a:t>using </a:t>
            </a:r>
            <a:r>
              <a:rPr sz="1050" dirty="0">
                <a:latin typeface="Arial"/>
                <a:cs typeface="Arial"/>
              </a:rPr>
              <a:t>community-level </a:t>
            </a:r>
            <a:r>
              <a:rPr sz="1050" spc="-5" dirty="0">
                <a:latin typeface="Arial"/>
                <a:cs typeface="Arial"/>
              </a:rPr>
              <a:t>data </a:t>
            </a:r>
            <a:r>
              <a:rPr sz="1050" spc="-10" dirty="0">
                <a:latin typeface="Arial"/>
                <a:cs typeface="Arial"/>
              </a:rPr>
              <a:t>as </a:t>
            </a:r>
            <a:r>
              <a:rPr sz="1050" spc="5" dirty="0">
                <a:latin typeface="Arial"/>
                <a:cs typeface="Arial"/>
              </a:rPr>
              <a:t>a  </a:t>
            </a:r>
            <a:r>
              <a:rPr sz="1050" dirty="0">
                <a:latin typeface="Arial"/>
                <a:cs typeface="Arial"/>
              </a:rPr>
              <a:t>complement </a:t>
            </a:r>
            <a:r>
              <a:rPr sz="1050" spc="-5" dirty="0">
                <a:latin typeface="Arial"/>
                <a:cs typeface="Arial"/>
              </a:rPr>
              <a:t>to other data </a:t>
            </a:r>
            <a:r>
              <a:rPr sz="1050" dirty="0">
                <a:latin typeface="Arial"/>
                <a:cs typeface="Arial"/>
              </a:rPr>
              <a:t>sources </a:t>
            </a:r>
            <a:r>
              <a:rPr sz="1050" spc="-10" dirty="0">
                <a:latin typeface="Arial"/>
                <a:cs typeface="Arial"/>
              </a:rPr>
              <a:t>at </a:t>
            </a:r>
            <a:r>
              <a:rPr sz="1050" dirty="0">
                <a:latin typeface="Arial"/>
                <a:cs typeface="Arial"/>
              </a:rPr>
              <a:t>the </a:t>
            </a:r>
            <a:r>
              <a:rPr sz="1050" spc="-5" dirty="0">
                <a:latin typeface="Arial"/>
                <a:cs typeface="Arial"/>
              </a:rPr>
              <a:t>state </a:t>
            </a:r>
            <a:r>
              <a:rPr sz="1050" spc="-10" dirty="0">
                <a:latin typeface="Arial"/>
                <a:cs typeface="Arial"/>
              </a:rPr>
              <a:t>or </a:t>
            </a:r>
            <a:r>
              <a:rPr sz="1050" dirty="0">
                <a:latin typeface="Arial"/>
                <a:cs typeface="Arial"/>
              </a:rPr>
              <a:t>county</a:t>
            </a:r>
            <a:r>
              <a:rPr sz="1050" spc="15" dirty="0">
                <a:latin typeface="Arial"/>
                <a:cs typeface="Arial"/>
              </a:rPr>
              <a:t> </a:t>
            </a:r>
            <a:r>
              <a:rPr sz="1050" spc="-10" dirty="0">
                <a:latin typeface="Arial"/>
                <a:cs typeface="Arial"/>
              </a:rPr>
              <a:t>level</a:t>
            </a:r>
            <a:endParaRPr sz="1050">
              <a:latin typeface="Arial"/>
              <a:cs typeface="Arial"/>
            </a:endParaRPr>
          </a:p>
          <a:p>
            <a:pPr>
              <a:lnSpc>
                <a:spcPct val="100000"/>
              </a:lnSpc>
              <a:spcBef>
                <a:spcPts val="30"/>
              </a:spcBef>
              <a:buFont typeface="Arial"/>
              <a:buChar char="●"/>
            </a:pPr>
            <a:endParaRPr sz="1050">
              <a:latin typeface="Times New Roman"/>
              <a:cs typeface="Times New Roman"/>
            </a:endParaRPr>
          </a:p>
          <a:p>
            <a:pPr marL="250825" marR="5080" indent="-238125">
              <a:lnSpc>
                <a:spcPct val="101299"/>
              </a:lnSpc>
              <a:buSzPct val="128571"/>
              <a:buFont typeface="Arial"/>
              <a:buChar char="●"/>
              <a:tabLst>
                <a:tab pos="250825" algn="l"/>
                <a:tab pos="251460" algn="l"/>
              </a:tabLst>
            </a:pPr>
            <a:r>
              <a:rPr sz="1050" b="1" spc="5" dirty="0">
                <a:latin typeface="Arial"/>
                <a:cs typeface="Arial"/>
              </a:rPr>
              <a:t>Share examples </a:t>
            </a:r>
            <a:r>
              <a:rPr sz="1050" spc="-10" dirty="0">
                <a:latin typeface="Arial"/>
                <a:cs typeface="Arial"/>
              </a:rPr>
              <a:t>of </a:t>
            </a:r>
            <a:r>
              <a:rPr sz="1050" dirty="0">
                <a:latin typeface="Arial"/>
                <a:cs typeface="Arial"/>
              </a:rPr>
              <a:t>how </a:t>
            </a:r>
            <a:r>
              <a:rPr sz="1050" spc="-5" dirty="0">
                <a:latin typeface="Arial"/>
                <a:cs typeface="Arial"/>
              </a:rPr>
              <a:t>health </a:t>
            </a:r>
            <a:r>
              <a:rPr sz="1050" dirty="0">
                <a:latin typeface="Arial"/>
                <a:cs typeface="Arial"/>
              </a:rPr>
              <a:t>departments and </a:t>
            </a:r>
            <a:r>
              <a:rPr sz="1050" spc="-5" dirty="0">
                <a:latin typeface="Arial"/>
                <a:cs typeface="Arial"/>
              </a:rPr>
              <a:t>other leaders are </a:t>
            </a:r>
            <a:r>
              <a:rPr sz="1050" spc="10" dirty="0">
                <a:latin typeface="Arial"/>
                <a:cs typeface="Arial"/>
              </a:rPr>
              <a:t>using</a:t>
            </a:r>
            <a:r>
              <a:rPr sz="1050" spc="-114" dirty="0">
                <a:latin typeface="Arial"/>
                <a:cs typeface="Arial"/>
              </a:rPr>
              <a:t> </a:t>
            </a:r>
            <a:r>
              <a:rPr sz="1050" spc="5" dirty="0">
                <a:latin typeface="Arial"/>
                <a:cs typeface="Arial"/>
              </a:rPr>
              <a:t>life  </a:t>
            </a:r>
            <a:r>
              <a:rPr sz="1050" spc="-5" dirty="0">
                <a:latin typeface="Arial"/>
                <a:cs typeface="Arial"/>
              </a:rPr>
              <a:t>expectancy data to </a:t>
            </a:r>
            <a:r>
              <a:rPr sz="1050" dirty="0">
                <a:latin typeface="Arial"/>
                <a:cs typeface="Arial"/>
              </a:rPr>
              <a:t>make</a:t>
            </a:r>
            <a:r>
              <a:rPr sz="1050" spc="-15" dirty="0">
                <a:latin typeface="Arial"/>
                <a:cs typeface="Arial"/>
              </a:rPr>
              <a:t> </a:t>
            </a:r>
            <a:r>
              <a:rPr sz="1050" dirty="0">
                <a:latin typeface="Arial"/>
                <a:cs typeface="Arial"/>
              </a:rPr>
              <a:t>changes</a:t>
            </a:r>
            <a:endParaRPr sz="1050">
              <a:latin typeface="Arial"/>
              <a:cs typeface="Arial"/>
            </a:endParaRPr>
          </a:p>
          <a:p>
            <a:pPr>
              <a:lnSpc>
                <a:spcPct val="100000"/>
              </a:lnSpc>
              <a:spcBef>
                <a:spcPts val="45"/>
              </a:spcBef>
              <a:buFont typeface="Arial"/>
              <a:buChar char="●"/>
            </a:pPr>
            <a:endParaRPr sz="1100">
              <a:latin typeface="Times New Roman"/>
              <a:cs typeface="Times New Roman"/>
            </a:endParaRPr>
          </a:p>
          <a:p>
            <a:pPr marL="250825" marR="17145" indent="-238125">
              <a:lnSpc>
                <a:spcPts val="1240"/>
              </a:lnSpc>
              <a:spcBef>
                <a:spcPts val="5"/>
              </a:spcBef>
              <a:buSzPct val="128571"/>
              <a:buFont typeface="Arial"/>
              <a:buChar char="●"/>
              <a:tabLst>
                <a:tab pos="250825" algn="l"/>
                <a:tab pos="251460" algn="l"/>
              </a:tabLst>
            </a:pPr>
            <a:r>
              <a:rPr sz="1050" b="1" dirty="0">
                <a:latin typeface="Arial"/>
                <a:cs typeface="Arial"/>
              </a:rPr>
              <a:t>Encourage organizations </a:t>
            </a:r>
            <a:r>
              <a:rPr sz="1050" b="1" spc="5" dirty="0">
                <a:latin typeface="Arial"/>
                <a:cs typeface="Arial"/>
              </a:rPr>
              <a:t>and </a:t>
            </a:r>
            <a:r>
              <a:rPr sz="1050" b="1" dirty="0">
                <a:latin typeface="Arial"/>
                <a:cs typeface="Arial"/>
              </a:rPr>
              <a:t>local </a:t>
            </a:r>
            <a:r>
              <a:rPr sz="1050" b="1" spc="5" dirty="0">
                <a:latin typeface="Arial"/>
                <a:cs typeface="Arial"/>
              </a:rPr>
              <a:t>leaders </a:t>
            </a:r>
            <a:r>
              <a:rPr sz="1050" spc="-5" dirty="0">
                <a:latin typeface="Arial"/>
                <a:cs typeface="Arial"/>
              </a:rPr>
              <a:t>to facilitate</a:t>
            </a:r>
            <a:r>
              <a:rPr sz="1050" spc="275" dirty="0">
                <a:latin typeface="Arial"/>
                <a:cs typeface="Arial"/>
              </a:rPr>
              <a:t> </a:t>
            </a:r>
            <a:r>
              <a:rPr sz="1050" spc="5" dirty="0">
                <a:latin typeface="Arial"/>
                <a:cs typeface="Arial"/>
              </a:rPr>
              <a:t>partnerships and  </a:t>
            </a:r>
            <a:r>
              <a:rPr sz="1050" dirty="0">
                <a:latin typeface="Arial"/>
                <a:cs typeface="Arial"/>
              </a:rPr>
              <a:t>advance </a:t>
            </a:r>
            <a:r>
              <a:rPr sz="1050" spc="5" dirty="0">
                <a:latin typeface="Arial"/>
                <a:cs typeface="Arial"/>
              </a:rPr>
              <a:t>policy change </a:t>
            </a:r>
            <a:r>
              <a:rPr sz="1050" spc="-5" dirty="0">
                <a:latin typeface="Arial"/>
                <a:cs typeface="Arial"/>
              </a:rPr>
              <a:t>to </a:t>
            </a:r>
            <a:r>
              <a:rPr sz="1050" spc="5" dirty="0">
                <a:latin typeface="Arial"/>
                <a:cs typeface="Arial"/>
              </a:rPr>
              <a:t>improve </a:t>
            </a:r>
            <a:r>
              <a:rPr sz="1050" spc="-5" dirty="0">
                <a:latin typeface="Arial"/>
                <a:cs typeface="Arial"/>
              </a:rPr>
              <a:t>health </a:t>
            </a:r>
            <a:r>
              <a:rPr sz="1050" spc="10" dirty="0">
                <a:latin typeface="Arial"/>
                <a:cs typeface="Arial"/>
              </a:rPr>
              <a:t>using </a:t>
            </a:r>
            <a:r>
              <a:rPr sz="1050" dirty="0">
                <a:latin typeface="Arial"/>
                <a:cs typeface="Arial"/>
              </a:rPr>
              <a:t>community-level</a:t>
            </a:r>
            <a:r>
              <a:rPr sz="1050" spc="-210" dirty="0">
                <a:latin typeface="Arial"/>
                <a:cs typeface="Arial"/>
              </a:rPr>
              <a:t> </a:t>
            </a:r>
            <a:r>
              <a:rPr sz="1050" spc="-5" dirty="0">
                <a:latin typeface="Arial"/>
                <a:cs typeface="Arial"/>
              </a:rPr>
              <a:t>data</a:t>
            </a:r>
            <a:endParaRPr sz="1050">
              <a:latin typeface="Arial"/>
              <a:cs typeface="Arial"/>
            </a:endParaRPr>
          </a:p>
          <a:p>
            <a:pPr>
              <a:lnSpc>
                <a:spcPct val="100000"/>
              </a:lnSpc>
              <a:spcBef>
                <a:spcPts val="10"/>
              </a:spcBef>
              <a:buFont typeface="Arial"/>
              <a:buChar char="●"/>
            </a:pPr>
            <a:endParaRPr sz="1050">
              <a:latin typeface="Times New Roman"/>
              <a:cs typeface="Times New Roman"/>
            </a:endParaRPr>
          </a:p>
          <a:p>
            <a:pPr marL="250825" indent="-238125">
              <a:lnSpc>
                <a:spcPct val="100000"/>
              </a:lnSpc>
              <a:buSzPct val="128571"/>
              <a:buFont typeface="Arial"/>
              <a:buChar char="●"/>
              <a:tabLst>
                <a:tab pos="250825" algn="l"/>
                <a:tab pos="251460" algn="l"/>
              </a:tabLst>
            </a:pPr>
            <a:r>
              <a:rPr sz="1050" b="1" spc="-10" dirty="0">
                <a:latin typeface="Arial"/>
                <a:cs typeface="Arial"/>
              </a:rPr>
              <a:t>Build </a:t>
            </a:r>
            <a:r>
              <a:rPr sz="1050" b="1" dirty="0">
                <a:latin typeface="Arial"/>
                <a:cs typeface="Arial"/>
              </a:rPr>
              <a:t>demand </a:t>
            </a:r>
            <a:r>
              <a:rPr sz="1050" spc="-10" dirty="0">
                <a:latin typeface="Arial"/>
                <a:cs typeface="Arial"/>
              </a:rPr>
              <a:t>for </a:t>
            </a:r>
            <a:r>
              <a:rPr sz="1050" spc="5" dirty="0">
                <a:latin typeface="Arial"/>
                <a:cs typeface="Arial"/>
              </a:rPr>
              <a:t>life </a:t>
            </a:r>
            <a:r>
              <a:rPr sz="1050" spc="-5" dirty="0">
                <a:latin typeface="Arial"/>
                <a:cs typeface="Arial"/>
              </a:rPr>
              <a:t>expectancy data </a:t>
            </a:r>
            <a:r>
              <a:rPr sz="1050" dirty="0">
                <a:latin typeface="Arial"/>
                <a:cs typeface="Arial"/>
              </a:rPr>
              <a:t>gathering </a:t>
            </a:r>
            <a:r>
              <a:rPr sz="1050" spc="-5" dirty="0">
                <a:latin typeface="Arial"/>
                <a:cs typeface="Arial"/>
              </a:rPr>
              <a:t>to</a:t>
            </a:r>
            <a:r>
              <a:rPr sz="1050" spc="-10" dirty="0">
                <a:latin typeface="Arial"/>
                <a:cs typeface="Arial"/>
              </a:rPr>
              <a:t> </a:t>
            </a:r>
            <a:r>
              <a:rPr sz="1050" spc="5" dirty="0">
                <a:latin typeface="Arial"/>
                <a:cs typeface="Arial"/>
              </a:rPr>
              <a:t>continue</a:t>
            </a:r>
            <a:endParaRPr sz="1050">
              <a:latin typeface="Arial"/>
              <a:cs typeface="Arial"/>
            </a:endParaRPr>
          </a:p>
        </p:txBody>
      </p:sp>
      <p:sp>
        <p:nvSpPr>
          <p:cNvPr id="3" name="object 3"/>
          <p:cNvSpPr txBox="1">
            <a:spLocks noGrp="1"/>
          </p:cNvSpPr>
          <p:nvPr>
            <p:ph type="title"/>
          </p:nvPr>
        </p:nvSpPr>
        <p:spPr>
          <a:xfrm>
            <a:off x="1432643" y="504831"/>
            <a:ext cx="4805045" cy="443865"/>
          </a:xfrm>
          <a:prstGeom prst="rect">
            <a:avLst/>
          </a:prstGeom>
        </p:spPr>
        <p:txBody>
          <a:bodyPr vert="horz" wrap="square" lIns="0" tIns="0" rIns="0" bIns="0" rtlCol="0">
            <a:spAutoFit/>
          </a:bodyPr>
          <a:lstStyle/>
          <a:p>
            <a:pPr marL="12700">
              <a:lnSpc>
                <a:spcPct val="100000"/>
              </a:lnSpc>
            </a:pPr>
            <a:r>
              <a:rPr spc="-10" dirty="0"/>
              <a:t>Communications</a:t>
            </a:r>
            <a:r>
              <a:rPr spc="70" dirty="0"/>
              <a:t> </a:t>
            </a:r>
            <a:r>
              <a:rPr spc="-10" dirty="0"/>
              <a:t>Objectives</a:t>
            </a:r>
          </a:p>
        </p:txBody>
      </p:sp>
      <p:sp>
        <p:nvSpPr>
          <p:cNvPr id="4" name="object 4"/>
          <p:cNvSpPr/>
          <p:nvPr/>
        </p:nvSpPr>
        <p:spPr>
          <a:xfrm>
            <a:off x="6360261" y="2423381"/>
            <a:ext cx="1639608" cy="272067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807935" y="4802206"/>
            <a:ext cx="133985" cy="128270"/>
          </a:xfrm>
          <a:prstGeom prst="rect">
            <a:avLst/>
          </a:prstGeom>
        </p:spPr>
        <p:txBody>
          <a:bodyPr vert="horz" wrap="square" lIns="0" tIns="0" rIns="0" bIns="0" rtlCol="0">
            <a:spAutoFit/>
          </a:bodyPr>
          <a:lstStyle/>
          <a:p>
            <a:pPr marL="12700">
              <a:lnSpc>
                <a:spcPct val="100000"/>
              </a:lnSpc>
            </a:pPr>
            <a:r>
              <a:rPr sz="750" spc="0" dirty="0">
                <a:solidFill>
                  <a:srgbClr val="595958"/>
                </a:solidFill>
                <a:latin typeface="Arial"/>
                <a:cs typeface="Arial"/>
              </a:rPr>
              <a:t>39</a:t>
            </a:r>
            <a:endParaRPr sz="75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6050" y="106600"/>
            <a:ext cx="3522345" cy="588010"/>
          </a:xfrm>
          <a:prstGeom prst="rect">
            <a:avLst/>
          </a:prstGeom>
        </p:spPr>
        <p:txBody>
          <a:bodyPr vert="horz" wrap="square" lIns="0" tIns="0" rIns="0" bIns="0" rtlCol="0">
            <a:spAutoFit/>
          </a:bodyPr>
          <a:lstStyle/>
          <a:p>
            <a:pPr marL="12700" marR="5080">
              <a:lnSpc>
                <a:spcPts val="2270"/>
              </a:lnSpc>
            </a:pPr>
            <a:r>
              <a:rPr sz="2100" spc="-20" dirty="0">
                <a:solidFill>
                  <a:srgbClr val="FFFFFF"/>
                </a:solidFill>
              </a:rPr>
              <a:t>USALEEP Tool </a:t>
            </a:r>
            <a:r>
              <a:rPr sz="2100" spc="-5" dirty="0">
                <a:solidFill>
                  <a:srgbClr val="FFFFFF"/>
                </a:solidFill>
              </a:rPr>
              <a:t>Kit  </a:t>
            </a:r>
            <a:r>
              <a:rPr sz="2100" spc="-10" dirty="0">
                <a:solidFill>
                  <a:srgbClr val="FFFFFF"/>
                </a:solidFill>
                <a:hlinkClick r:id="rId2"/>
              </a:rPr>
              <a:t>http://usaleep.nptoolkit.org/</a:t>
            </a:r>
            <a:endParaRPr sz="2100"/>
          </a:p>
        </p:txBody>
      </p:sp>
      <p:sp>
        <p:nvSpPr>
          <p:cNvPr id="3" name="object 3"/>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40</a:t>
            </a:r>
            <a:endParaRPr sz="850">
              <a:latin typeface="Arial"/>
              <a:cs typeface="Arial"/>
            </a:endParaRPr>
          </a:p>
        </p:txBody>
      </p:sp>
      <p:sp>
        <p:nvSpPr>
          <p:cNvPr id="4" name="object 4"/>
          <p:cNvSpPr/>
          <p:nvPr/>
        </p:nvSpPr>
        <p:spPr>
          <a:xfrm>
            <a:off x="1144130" y="954938"/>
            <a:ext cx="6855743" cy="37747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2137" y="729716"/>
            <a:ext cx="5689600" cy="3486785"/>
          </a:xfrm>
          <a:prstGeom prst="rect">
            <a:avLst/>
          </a:prstGeom>
          <a:solidFill>
            <a:srgbClr val="EFEFEF"/>
          </a:solidFill>
        </p:spPr>
        <p:txBody>
          <a:bodyPr vert="horz" wrap="square" lIns="0" tIns="0" rIns="0" bIns="0" rtlCol="0">
            <a:spAutoFit/>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20"/>
              </a:spcBef>
            </a:pPr>
            <a:endParaRPr sz="2250">
              <a:latin typeface="Times New Roman"/>
              <a:cs typeface="Times New Roman"/>
            </a:endParaRPr>
          </a:p>
          <a:p>
            <a:pPr marL="410845" marR="335280">
              <a:lnSpc>
                <a:spcPct val="101600"/>
              </a:lnSpc>
            </a:pPr>
            <a:r>
              <a:rPr sz="1550" dirty="0">
                <a:solidFill>
                  <a:srgbClr val="000000"/>
                </a:solidFill>
              </a:rPr>
              <a:t>Many factors </a:t>
            </a:r>
            <a:r>
              <a:rPr sz="1550" spc="-5" dirty="0">
                <a:solidFill>
                  <a:srgbClr val="000000"/>
                </a:solidFill>
              </a:rPr>
              <a:t>affect health, </a:t>
            </a:r>
            <a:r>
              <a:rPr sz="1550" b="0" dirty="0">
                <a:solidFill>
                  <a:srgbClr val="000000"/>
                </a:solidFill>
                <a:latin typeface="Arial"/>
                <a:cs typeface="Arial"/>
              </a:rPr>
              <a:t>such </a:t>
            </a:r>
            <a:r>
              <a:rPr sz="1550" b="0" spc="-5" dirty="0">
                <a:solidFill>
                  <a:srgbClr val="000000"/>
                </a:solidFill>
                <a:latin typeface="Arial"/>
                <a:cs typeface="Arial"/>
              </a:rPr>
              <a:t>as opportunities for  </a:t>
            </a:r>
            <a:r>
              <a:rPr sz="1550" b="0" dirty="0">
                <a:solidFill>
                  <a:srgbClr val="000000"/>
                </a:solidFill>
                <a:latin typeface="Arial"/>
                <a:cs typeface="Arial"/>
              </a:rPr>
              <a:t>quality </a:t>
            </a:r>
            <a:r>
              <a:rPr sz="1550" b="0" spc="-10" dirty="0">
                <a:solidFill>
                  <a:srgbClr val="000000"/>
                </a:solidFill>
                <a:latin typeface="Arial"/>
                <a:cs typeface="Arial"/>
              </a:rPr>
              <a:t>education, </a:t>
            </a:r>
            <a:r>
              <a:rPr sz="1550" b="0" spc="-5" dirty="0">
                <a:solidFill>
                  <a:srgbClr val="000000"/>
                </a:solidFill>
                <a:latin typeface="Arial"/>
                <a:cs typeface="Arial"/>
              </a:rPr>
              <a:t>good </a:t>
            </a:r>
            <a:r>
              <a:rPr sz="1550" b="0" dirty="0">
                <a:solidFill>
                  <a:srgbClr val="000000"/>
                </a:solidFill>
                <a:latin typeface="Arial"/>
                <a:cs typeface="Arial"/>
              </a:rPr>
              <a:t>jobs, </a:t>
            </a:r>
            <a:r>
              <a:rPr sz="1550" b="0" spc="5" dirty="0">
                <a:solidFill>
                  <a:srgbClr val="000000"/>
                </a:solidFill>
                <a:latin typeface="Arial"/>
                <a:cs typeface="Arial"/>
              </a:rPr>
              <a:t>safe </a:t>
            </a:r>
            <a:r>
              <a:rPr sz="1550" b="0" spc="-5" dirty="0">
                <a:solidFill>
                  <a:srgbClr val="000000"/>
                </a:solidFill>
                <a:latin typeface="Arial"/>
                <a:cs typeface="Arial"/>
              </a:rPr>
              <a:t>neighborhoods,  </a:t>
            </a:r>
            <a:r>
              <a:rPr sz="1550" b="0" dirty="0">
                <a:solidFill>
                  <a:srgbClr val="000000"/>
                </a:solidFill>
                <a:latin typeface="Arial"/>
                <a:cs typeface="Arial"/>
              </a:rPr>
              <a:t>affordable </a:t>
            </a:r>
            <a:r>
              <a:rPr sz="1550" b="0" spc="-5" dirty="0">
                <a:solidFill>
                  <a:srgbClr val="000000"/>
                </a:solidFill>
                <a:latin typeface="Arial"/>
                <a:cs typeface="Arial"/>
              </a:rPr>
              <a:t>housing, </a:t>
            </a:r>
            <a:r>
              <a:rPr sz="1550" b="0" dirty="0">
                <a:solidFill>
                  <a:srgbClr val="000000"/>
                </a:solidFill>
                <a:latin typeface="Arial"/>
                <a:cs typeface="Arial"/>
              </a:rPr>
              <a:t>reliable </a:t>
            </a:r>
            <a:r>
              <a:rPr sz="1550" b="0" spc="5" dirty="0">
                <a:solidFill>
                  <a:srgbClr val="000000"/>
                </a:solidFill>
                <a:latin typeface="Arial"/>
                <a:cs typeface="Arial"/>
              </a:rPr>
              <a:t>public </a:t>
            </a:r>
            <a:r>
              <a:rPr sz="1550" b="0" spc="-5" dirty="0">
                <a:solidFill>
                  <a:srgbClr val="000000"/>
                </a:solidFill>
                <a:latin typeface="Arial"/>
                <a:cs typeface="Arial"/>
              </a:rPr>
              <a:t>transportation, </a:t>
            </a:r>
            <a:r>
              <a:rPr sz="1550" b="0" spc="-15" dirty="0">
                <a:solidFill>
                  <a:srgbClr val="000000"/>
                </a:solidFill>
                <a:latin typeface="Arial"/>
                <a:cs typeface="Arial"/>
              </a:rPr>
              <a:t>and  </a:t>
            </a:r>
            <a:r>
              <a:rPr sz="1550" b="0" spc="-5" dirty="0">
                <a:solidFill>
                  <a:srgbClr val="000000"/>
                </a:solidFill>
                <a:latin typeface="Arial"/>
                <a:cs typeface="Arial"/>
              </a:rPr>
              <a:t>access to </a:t>
            </a:r>
            <a:r>
              <a:rPr sz="1550" b="0" spc="-10" dirty="0">
                <a:solidFill>
                  <a:srgbClr val="000000"/>
                </a:solidFill>
                <a:latin typeface="Arial"/>
                <a:cs typeface="Arial"/>
              </a:rPr>
              <a:t>health </a:t>
            </a:r>
            <a:r>
              <a:rPr sz="1550" b="0" spc="-5" dirty="0">
                <a:solidFill>
                  <a:srgbClr val="000000"/>
                </a:solidFill>
                <a:latin typeface="Arial"/>
                <a:cs typeface="Arial"/>
              </a:rPr>
              <a:t>care, social </a:t>
            </a:r>
            <a:r>
              <a:rPr sz="1550" b="0" spc="5" dirty="0">
                <a:solidFill>
                  <a:srgbClr val="000000"/>
                </a:solidFill>
                <a:latin typeface="Arial"/>
                <a:cs typeface="Arial"/>
              </a:rPr>
              <a:t>services, </a:t>
            </a:r>
            <a:r>
              <a:rPr sz="1550" b="0" spc="-10" dirty="0">
                <a:solidFill>
                  <a:srgbClr val="000000"/>
                </a:solidFill>
                <a:latin typeface="Arial"/>
                <a:cs typeface="Arial"/>
              </a:rPr>
              <a:t>healthy </a:t>
            </a:r>
            <a:r>
              <a:rPr sz="1550" b="0" spc="-5" dirty="0">
                <a:solidFill>
                  <a:srgbClr val="000000"/>
                </a:solidFill>
                <a:latin typeface="Arial"/>
                <a:cs typeface="Arial"/>
              </a:rPr>
              <a:t>food, </a:t>
            </a:r>
            <a:r>
              <a:rPr sz="1550" b="0" spc="-15" dirty="0">
                <a:solidFill>
                  <a:srgbClr val="000000"/>
                </a:solidFill>
                <a:latin typeface="Arial"/>
                <a:cs typeface="Arial"/>
              </a:rPr>
              <a:t>and  </a:t>
            </a:r>
            <a:r>
              <a:rPr sz="1550" b="0" dirty="0">
                <a:solidFill>
                  <a:srgbClr val="000000"/>
                </a:solidFill>
                <a:latin typeface="Arial"/>
                <a:cs typeface="Arial"/>
              </a:rPr>
              <a:t>child</a:t>
            </a:r>
            <a:r>
              <a:rPr sz="1550" b="0" spc="-25" dirty="0">
                <a:solidFill>
                  <a:srgbClr val="000000"/>
                </a:solidFill>
                <a:latin typeface="Arial"/>
                <a:cs typeface="Arial"/>
              </a:rPr>
              <a:t> </a:t>
            </a:r>
            <a:r>
              <a:rPr sz="1550" b="0" spc="-10" dirty="0">
                <a:solidFill>
                  <a:srgbClr val="000000"/>
                </a:solidFill>
                <a:latin typeface="Arial"/>
                <a:cs typeface="Arial"/>
              </a:rPr>
              <a:t>care.</a:t>
            </a:r>
            <a:endParaRPr sz="1550">
              <a:latin typeface="Arial"/>
              <a:cs typeface="Arial"/>
            </a:endParaRPr>
          </a:p>
        </p:txBody>
      </p:sp>
      <p:sp>
        <p:nvSpPr>
          <p:cNvPr id="3" name="object 3"/>
          <p:cNvSpPr/>
          <p:nvPr/>
        </p:nvSpPr>
        <p:spPr>
          <a:xfrm>
            <a:off x="6932322" y="4328757"/>
            <a:ext cx="999983" cy="7207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807935" y="4802206"/>
            <a:ext cx="133985" cy="128270"/>
          </a:xfrm>
          <a:prstGeom prst="rect">
            <a:avLst/>
          </a:prstGeom>
        </p:spPr>
        <p:txBody>
          <a:bodyPr vert="horz" wrap="square" lIns="0" tIns="0" rIns="0" bIns="0" rtlCol="0">
            <a:spAutoFit/>
          </a:bodyPr>
          <a:lstStyle/>
          <a:p>
            <a:pPr marL="12700">
              <a:lnSpc>
                <a:spcPct val="100000"/>
              </a:lnSpc>
            </a:pPr>
            <a:r>
              <a:rPr sz="750" spc="0" dirty="0">
                <a:solidFill>
                  <a:srgbClr val="595958"/>
                </a:solidFill>
                <a:latin typeface="Arial"/>
                <a:cs typeface="Arial"/>
              </a:rPr>
              <a:t>41</a:t>
            </a:r>
            <a:endParaRPr sz="75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2137" y="729716"/>
            <a:ext cx="5689600" cy="3486785"/>
          </a:xfrm>
          <a:prstGeom prst="rect">
            <a:avLst/>
          </a:prstGeom>
          <a:solidFill>
            <a:srgbClr val="EFEFEF"/>
          </a:solidFill>
        </p:spPr>
        <p:txBody>
          <a:bodyPr vert="horz" wrap="square" lIns="0" tIns="0" rIns="0" bIns="0" rtlCol="0">
            <a:spAutoFit/>
          </a:bodyPr>
          <a:lstStyle/>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10"/>
              </a:spcBef>
            </a:pPr>
            <a:endParaRPr sz="1500">
              <a:latin typeface="Times New Roman"/>
              <a:cs typeface="Times New Roman"/>
            </a:endParaRPr>
          </a:p>
          <a:p>
            <a:pPr marL="410845" marR="260985">
              <a:lnSpc>
                <a:spcPct val="101099"/>
              </a:lnSpc>
            </a:pPr>
            <a:r>
              <a:rPr sz="1550" spc="-10" dirty="0">
                <a:latin typeface="Arial"/>
                <a:cs typeface="Arial"/>
              </a:rPr>
              <a:t>These new data </a:t>
            </a:r>
            <a:r>
              <a:rPr sz="1550" spc="-5" dirty="0">
                <a:latin typeface="Arial"/>
                <a:cs typeface="Arial"/>
              </a:rPr>
              <a:t>can help </a:t>
            </a:r>
            <a:r>
              <a:rPr sz="1550" dirty="0">
                <a:latin typeface="Arial"/>
                <a:cs typeface="Arial"/>
              </a:rPr>
              <a:t>pinpoint disparities </a:t>
            </a:r>
            <a:r>
              <a:rPr sz="1550" spc="5" dirty="0">
                <a:latin typeface="Arial"/>
                <a:cs typeface="Arial"/>
              </a:rPr>
              <a:t>in </a:t>
            </a:r>
            <a:r>
              <a:rPr sz="1550" spc="10" dirty="0">
                <a:latin typeface="Arial"/>
                <a:cs typeface="Arial"/>
              </a:rPr>
              <a:t>life  </a:t>
            </a:r>
            <a:r>
              <a:rPr sz="1550" spc="-5" dirty="0">
                <a:latin typeface="Arial"/>
                <a:cs typeface="Arial"/>
              </a:rPr>
              <a:t>expectancy </a:t>
            </a:r>
            <a:r>
              <a:rPr sz="1550" spc="-10" dirty="0">
                <a:latin typeface="Arial"/>
                <a:cs typeface="Arial"/>
              </a:rPr>
              <a:t>at </a:t>
            </a:r>
            <a:r>
              <a:rPr sz="1550" spc="5" dirty="0">
                <a:latin typeface="Arial"/>
                <a:cs typeface="Arial"/>
              </a:rPr>
              <a:t>birth </a:t>
            </a:r>
            <a:r>
              <a:rPr sz="1550" spc="-10" dirty="0">
                <a:latin typeface="Arial"/>
                <a:cs typeface="Arial"/>
              </a:rPr>
              <a:t>and </a:t>
            </a:r>
            <a:r>
              <a:rPr sz="1550" dirty="0">
                <a:latin typeface="Arial"/>
                <a:cs typeface="Arial"/>
              </a:rPr>
              <a:t>start </a:t>
            </a:r>
            <a:r>
              <a:rPr sz="1550" spc="5" dirty="0">
                <a:latin typeface="Arial"/>
                <a:cs typeface="Arial"/>
              </a:rPr>
              <a:t>a </a:t>
            </a:r>
            <a:r>
              <a:rPr sz="1550" spc="-5" dirty="0">
                <a:latin typeface="Arial"/>
                <a:cs typeface="Arial"/>
              </a:rPr>
              <a:t>conversation </a:t>
            </a:r>
            <a:r>
              <a:rPr sz="1550" spc="-10" dirty="0">
                <a:latin typeface="Arial"/>
                <a:cs typeface="Arial"/>
              </a:rPr>
              <a:t>that leads </a:t>
            </a:r>
            <a:r>
              <a:rPr sz="1550" spc="-5" dirty="0">
                <a:latin typeface="Arial"/>
                <a:cs typeface="Arial"/>
              </a:rPr>
              <a:t>to  </a:t>
            </a:r>
            <a:r>
              <a:rPr sz="1550" spc="-10" dirty="0">
                <a:latin typeface="Arial"/>
                <a:cs typeface="Arial"/>
              </a:rPr>
              <a:t>action.</a:t>
            </a:r>
            <a:endParaRPr sz="1550">
              <a:latin typeface="Arial"/>
              <a:cs typeface="Arial"/>
            </a:endParaRPr>
          </a:p>
          <a:p>
            <a:pPr>
              <a:lnSpc>
                <a:spcPct val="100000"/>
              </a:lnSpc>
              <a:spcBef>
                <a:spcPts val="30"/>
              </a:spcBef>
            </a:pPr>
            <a:endParaRPr sz="1650">
              <a:latin typeface="Times New Roman"/>
              <a:cs typeface="Times New Roman"/>
            </a:endParaRPr>
          </a:p>
          <a:p>
            <a:pPr marL="410845">
              <a:lnSpc>
                <a:spcPct val="100000"/>
              </a:lnSpc>
              <a:spcBef>
                <a:spcPts val="5"/>
              </a:spcBef>
            </a:pPr>
            <a:r>
              <a:rPr sz="1550" b="1" dirty="0">
                <a:latin typeface="Arial"/>
                <a:cs typeface="Arial"/>
              </a:rPr>
              <a:t>There </a:t>
            </a:r>
            <a:r>
              <a:rPr sz="1550" b="1" spc="-5" dirty="0">
                <a:latin typeface="Arial"/>
                <a:cs typeface="Arial"/>
              </a:rPr>
              <a:t>is </a:t>
            </a:r>
            <a:r>
              <a:rPr sz="1550" b="1" spc="5" dirty="0">
                <a:latin typeface="Arial"/>
                <a:cs typeface="Arial"/>
              </a:rPr>
              <a:t>no </a:t>
            </a:r>
            <a:r>
              <a:rPr sz="1550" b="1" spc="-5" dirty="0">
                <a:latin typeface="Arial"/>
                <a:cs typeface="Arial"/>
              </a:rPr>
              <a:t>one-size-fits-all</a:t>
            </a:r>
            <a:r>
              <a:rPr sz="1550" b="1" spc="270" dirty="0">
                <a:latin typeface="Arial"/>
                <a:cs typeface="Arial"/>
              </a:rPr>
              <a:t> </a:t>
            </a:r>
            <a:r>
              <a:rPr sz="1550" b="1" spc="-5" dirty="0">
                <a:latin typeface="Arial"/>
                <a:cs typeface="Arial"/>
              </a:rPr>
              <a:t>approach.</a:t>
            </a:r>
            <a:endParaRPr sz="1550">
              <a:latin typeface="Arial"/>
              <a:cs typeface="Arial"/>
            </a:endParaRPr>
          </a:p>
          <a:p>
            <a:pPr>
              <a:lnSpc>
                <a:spcPct val="100000"/>
              </a:lnSpc>
              <a:spcBef>
                <a:spcPts val="5"/>
              </a:spcBef>
            </a:pPr>
            <a:endParaRPr sz="1600">
              <a:latin typeface="Times New Roman"/>
              <a:cs typeface="Times New Roman"/>
            </a:endParaRPr>
          </a:p>
          <a:p>
            <a:pPr marL="410845" marR="321310">
              <a:lnSpc>
                <a:spcPct val="102899"/>
              </a:lnSpc>
            </a:pPr>
            <a:r>
              <a:rPr sz="1550" spc="5" dirty="0">
                <a:latin typeface="Arial"/>
                <a:cs typeface="Arial"/>
              </a:rPr>
              <a:t>Every community </a:t>
            </a:r>
            <a:r>
              <a:rPr sz="1550" spc="15" dirty="0">
                <a:latin typeface="Arial"/>
                <a:cs typeface="Arial"/>
              </a:rPr>
              <a:t>will </a:t>
            </a:r>
            <a:r>
              <a:rPr sz="1550" spc="5" dirty="0">
                <a:latin typeface="Arial"/>
                <a:cs typeface="Arial"/>
              </a:rPr>
              <a:t>prioritize </a:t>
            </a:r>
            <a:r>
              <a:rPr sz="1550" dirty="0">
                <a:latin typeface="Arial"/>
                <a:cs typeface="Arial"/>
              </a:rPr>
              <a:t>different </a:t>
            </a:r>
            <a:r>
              <a:rPr sz="1550" spc="-5" dirty="0">
                <a:latin typeface="Arial"/>
                <a:cs typeface="Arial"/>
              </a:rPr>
              <a:t>issues </a:t>
            </a:r>
            <a:r>
              <a:rPr sz="1550" dirty="0">
                <a:latin typeface="Arial"/>
                <a:cs typeface="Arial"/>
              </a:rPr>
              <a:t>based </a:t>
            </a:r>
            <a:r>
              <a:rPr sz="1550" spc="-15" dirty="0">
                <a:latin typeface="Arial"/>
                <a:cs typeface="Arial"/>
              </a:rPr>
              <a:t>on  </a:t>
            </a:r>
            <a:r>
              <a:rPr sz="1550" dirty="0">
                <a:latin typeface="Arial"/>
                <a:cs typeface="Arial"/>
              </a:rPr>
              <a:t>its </a:t>
            </a:r>
            <a:r>
              <a:rPr sz="1550" spc="-5" dirty="0">
                <a:latin typeface="Arial"/>
                <a:cs typeface="Arial"/>
              </a:rPr>
              <a:t>challenges </a:t>
            </a:r>
            <a:r>
              <a:rPr sz="1550" spc="-10" dirty="0">
                <a:latin typeface="Arial"/>
                <a:cs typeface="Arial"/>
              </a:rPr>
              <a:t>and</a:t>
            </a:r>
            <a:r>
              <a:rPr sz="1550" spc="210" dirty="0">
                <a:latin typeface="Arial"/>
                <a:cs typeface="Arial"/>
              </a:rPr>
              <a:t> </a:t>
            </a:r>
            <a:r>
              <a:rPr sz="1550" spc="-5" dirty="0">
                <a:latin typeface="Arial"/>
                <a:cs typeface="Arial"/>
              </a:rPr>
              <a:t>opportunities.</a:t>
            </a:r>
            <a:endParaRPr sz="1550">
              <a:latin typeface="Arial"/>
              <a:cs typeface="Arial"/>
            </a:endParaRPr>
          </a:p>
        </p:txBody>
      </p:sp>
      <p:sp>
        <p:nvSpPr>
          <p:cNvPr id="3" name="object 3"/>
          <p:cNvSpPr/>
          <p:nvPr/>
        </p:nvSpPr>
        <p:spPr>
          <a:xfrm>
            <a:off x="6932322" y="4328757"/>
            <a:ext cx="999983" cy="7207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807935" y="4802206"/>
            <a:ext cx="133985" cy="128270"/>
          </a:xfrm>
          <a:prstGeom prst="rect">
            <a:avLst/>
          </a:prstGeom>
        </p:spPr>
        <p:txBody>
          <a:bodyPr vert="horz" wrap="square" lIns="0" tIns="0" rIns="0" bIns="0" rtlCol="0">
            <a:spAutoFit/>
          </a:bodyPr>
          <a:lstStyle/>
          <a:p>
            <a:pPr marL="12700">
              <a:lnSpc>
                <a:spcPct val="100000"/>
              </a:lnSpc>
            </a:pPr>
            <a:r>
              <a:rPr sz="750" spc="0" dirty="0">
                <a:solidFill>
                  <a:srgbClr val="595958"/>
                </a:solidFill>
                <a:latin typeface="Arial"/>
                <a:cs typeface="Arial"/>
              </a:rPr>
              <a:t>42</a:t>
            </a:r>
            <a:endParaRPr sz="75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0510" y="756742"/>
            <a:ext cx="6062980" cy="3491229"/>
          </a:xfrm>
          <a:custGeom>
            <a:avLst/>
            <a:gdLst/>
            <a:ahLst/>
            <a:cxnLst/>
            <a:rect l="l" t="t" r="r" b="b"/>
            <a:pathLst>
              <a:path w="6062980" h="3491229">
                <a:moveTo>
                  <a:pt x="0" y="0"/>
                </a:moveTo>
                <a:lnTo>
                  <a:pt x="6062967" y="0"/>
                </a:lnTo>
                <a:lnTo>
                  <a:pt x="6062967" y="3490937"/>
                </a:lnTo>
                <a:lnTo>
                  <a:pt x="0" y="3490937"/>
                </a:lnTo>
                <a:lnTo>
                  <a:pt x="0" y="0"/>
                </a:lnTo>
                <a:close/>
              </a:path>
            </a:pathLst>
          </a:custGeom>
          <a:solidFill>
            <a:srgbClr val="EFEFEF"/>
          </a:solidFill>
        </p:spPr>
        <p:txBody>
          <a:bodyPr wrap="square" lIns="0" tIns="0" rIns="0" bIns="0" rtlCol="0"/>
          <a:lstStyle/>
          <a:p>
            <a:endParaRP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218440" marR="5080">
              <a:lnSpc>
                <a:spcPct val="101600"/>
              </a:lnSpc>
            </a:pPr>
            <a:r>
              <a:rPr b="1" spc="10" dirty="0">
                <a:latin typeface="Arial"/>
                <a:cs typeface="Arial"/>
              </a:rPr>
              <a:t>Where </a:t>
            </a:r>
            <a:r>
              <a:rPr b="1" spc="15" dirty="0">
                <a:latin typeface="Arial"/>
                <a:cs typeface="Arial"/>
              </a:rPr>
              <a:t>we </a:t>
            </a:r>
            <a:r>
              <a:rPr b="1" dirty="0">
                <a:latin typeface="Arial"/>
                <a:cs typeface="Arial"/>
              </a:rPr>
              <a:t>live makes </a:t>
            </a:r>
            <a:r>
              <a:rPr b="1" spc="5" dirty="0">
                <a:latin typeface="Arial"/>
                <a:cs typeface="Arial"/>
              </a:rPr>
              <a:t>a </a:t>
            </a:r>
            <a:r>
              <a:rPr b="1" spc="-5" dirty="0">
                <a:latin typeface="Arial"/>
                <a:cs typeface="Arial"/>
              </a:rPr>
              <a:t>difference </a:t>
            </a:r>
            <a:r>
              <a:rPr b="1" dirty="0">
                <a:latin typeface="Arial"/>
                <a:cs typeface="Arial"/>
              </a:rPr>
              <a:t>in </a:t>
            </a:r>
            <a:r>
              <a:rPr b="1" spc="5" dirty="0">
                <a:latin typeface="Arial"/>
                <a:cs typeface="Arial"/>
              </a:rPr>
              <a:t>how </a:t>
            </a:r>
            <a:r>
              <a:rPr b="1" dirty="0">
                <a:latin typeface="Arial"/>
                <a:cs typeface="Arial"/>
              </a:rPr>
              <a:t>well </a:t>
            </a:r>
            <a:r>
              <a:rPr b="1" spc="-5" dirty="0">
                <a:latin typeface="Arial"/>
                <a:cs typeface="Arial"/>
              </a:rPr>
              <a:t>and </a:t>
            </a:r>
            <a:r>
              <a:rPr b="1" spc="5" dirty="0">
                <a:latin typeface="Arial"/>
                <a:cs typeface="Arial"/>
              </a:rPr>
              <a:t>how  </a:t>
            </a:r>
            <a:r>
              <a:rPr b="1" dirty="0">
                <a:latin typeface="Arial"/>
                <a:cs typeface="Arial"/>
              </a:rPr>
              <a:t>long </a:t>
            </a:r>
            <a:r>
              <a:rPr b="1" spc="15" dirty="0">
                <a:latin typeface="Arial"/>
                <a:cs typeface="Arial"/>
              </a:rPr>
              <a:t>we </a:t>
            </a:r>
            <a:r>
              <a:rPr b="1" spc="-5" dirty="0">
                <a:latin typeface="Arial"/>
                <a:cs typeface="Arial"/>
              </a:rPr>
              <a:t>live. </a:t>
            </a:r>
            <a:r>
              <a:rPr spc="50" dirty="0"/>
              <a:t>We </a:t>
            </a:r>
            <a:r>
              <a:rPr spc="-5" dirty="0"/>
              <a:t>know </a:t>
            </a:r>
            <a:r>
              <a:rPr spc="-10" dirty="0"/>
              <a:t>that not </a:t>
            </a:r>
            <a:r>
              <a:rPr spc="-5" dirty="0"/>
              <a:t>everyone </a:t>
            </a:r>
            <a:r>
              <a:rPr spc="-10" dirty="0"/>
              <a:t>has the </a:t>
            </a:r>
            <a:r>
              <a:rPr spc="10" dirty="0"/>
              <a:t>same  </a:t>
            </a:r>
            <a:r>
              <a:rPr spc="-5" dirty="0"/>
              <a:t>opportunity to </a:t>
            </a:r>
            <a:r>
              <a:rPr spc="10" dirty="0"/>
              <a:t>be </a:t>
            </a:r>
            <a:r>
              <a:rPr spc="-10" dirty="0"/>
              <a:t>healthy </a:t>
            </a:r>
            <a:r>
              <a:rPr spc="5" dirty="0"/>
              <a:t>where </a:t>
            </a:r>
            <a:r>
              <a:rPr spc="-10" dirty="0"/>
              <a:t>they </a:t>
            </a:r>
            <a:r>
              <a:rPr spc="5" dirty="0"/>
              <a:t>live. </a:t>
            </a:r>
            <a:r>
              <a:rPr spc="-10" dirty="0"/>
              <a:t>These </a:t>
            </a:r>
            <a:r>
              <a:rPr dirty="0"/>
              <a:t>data—life  </a:t>
            </a:r>
            <a:r>
              <a:rPr spc="-5" dirty="0"/>
              <a:t>expectancy </a:t>
            </a:r>
            <a:r>
              <a:rPr spc="-10" dirty="0"/>
              <a:t>at </a:t>
            </a:r>
            <a:r>
              <a:rPr dirty="0"/>
              <a:t>birth—show </a:t>
            </a:r>
            <a:r>
              <a:rPr spc="-10" dirty="0"/>
              <a:t>that </a:t>
            </a:r>
            <a:r>
              <a:rPr dirty="0"/>
              <a:t>people </a:t>
            </a:r>
            <a:r>
              <a:rPr spc="5" dirty="0"/>
              <a:t>living </a:t>
            </a:r>
            <a:r>
              <a:rPr dirty="0"/>
              <a:t>just </a:t>
            </a:r>
            <a:r>
              <a:rPr spc="5" dirty="0"/>
              <a:t>a few miles  </a:t>
            </a:r>
            <a:r>
              <a:rPr dirty="0"/>
              <a:t>apart </a:t>
            </a:r>
            <a:r>
              <a:rPr spc="15" dirty="0"/>
              <a:t>may </a:t>
            </a:r>
            <a:r>
              <a:rPr dirty="0"/>
              <a:t>have </a:t>
            </a:r>
            <a:r>
              <a:rPr spc="5" dirty="0"/>
              <a:t>vastly </a:t>
            </a:r>
            <a:r>
              <a:rPr dirty="0"/>
              <a:t>different </a:t>
            </a:r>
            <a:r>
              <a:rPr spc="-5" dirty="0"/>
              <a:t>opportunities </a:t>
            </a:r>
            <a:r>
              <a:rPr spc="5" dirty="0"/>
              <a:t>for a </a:t>
            </a:r>
            <a:r>
              <a:rPr spc="-5" dirty="0"/>
              <a:t>long</a:t>
            </a:r>
            <a:r>
              <a:rPr spc="340" dirty="0"/>
              <a:t> </a:t>
            </a:r>
            <a:r>
              <a:rPr dirty="0"/>
              <a:t>life.</a:t>
            </a:r>
          </a:p>
        </p:txBody>
      </p:sp>
      <p:sp>
        <p:nvSpPr>
          <p:cNvPr id="4" name="object 4"/>
          <p:cNvSpPr txBox="1"/>
          <p:nvPr/>
        </p:nvSpPr>
        <p:spPr>
          <a:xfrm>
            <a:off x="1939681" y="2909578"/>
            <a:ext cx="5269865" cy="501650"/>
          </a:xfrm>
          <a:prstGeom prst="rect">
            <a:avLst/>
          </a:prstGeom>
        </p:spPr>
        <p:txBody>
          <a:bodyPr vert="horz" wrap="square" lIns="0" tIns="0" rIns="0" bIns="0" rtlCol="0">
            <a:spAutoFit/>
          </a:bodyPr>
          <a:lstStyle/>
          <a:p>
            <a:pPr marL="12700" marR="5080">
              <a:lnSpc>
                <a:spcPct val="102899"/>
              </a:lnSpc>
            </a:pPr>
            <a:r>
              <a:rPr sz="1550" spc="-10" dirty="0">
                <a:latin typeface="Arial"/>
                <a:cs typeface="Arial"/>
              </a:rPr>
              <a:t>These </a:t>
            </a:r>
            <a:r>
              <a:rPr sz="1550" dirty="0">
                <a:latin typeface="Arial"/>
                <a:cs typeface="Arial"/>
              </a:rPr>
              <a:t>differences </a:t>
            </a:r>
            <a:r>
              <a:rPr sz="1550" spc="5" dirty="0">
                <a:latin typeface="Arial"/>
                <a:cs typeface="Arial"/>
              </a:rPr>
              <a:t>in </a:t>
            </a:r>
            <a:r>
              <a:rPr sz="1550" spc="-10" dirty="0">
                <a:latin typeface="Arial"/>
                <a:cs typeface="Arial"/>
              </a:rPr>
              <a:t>health </a:t>
            </a:r>
            <a:r>
              <a:rPr sz="1550" spc="-5" dirty="0">
                <a:latin typeface="Arial"/>
                <a:cs typeface="Arial"/>
              </a:rPr>
              <a:t>aren’t unique to </a:t>
            </a:r>
            <a:r>
              <a:rPr sz="1550" spc="10" dirty="0">
                <a:latin typeface="Arial"/>
                <a:cs typeface="Arial"/>
              </a:rPr>
              <a:t>big </a:t>
            </a:r>
            <a:r>
              <a:rPr sz="1550" dirty="0">
                <a:latin typeface="Arial"/>
                <a:cs typeface="Arial"/>
              </a:rPr>
              <a:t>cities, </a:t>
            </a:r>
            <a:r>
              <a:rPr sz="1550" spc="10" dirty="0">
                <a:latin typeface="Arial"/>
                <a:cs typeface="Arial"/>
              </a:rPr>
              <a:t>small  </a:t>
            </a:r>
            <a:r>
              <a:rPr sz="1550" dirty="0">
                <a:latin typeface="Arial"/>
                <a:cs typeface="Arial"/>
              </a:rPr>
              <a:t>towns </a:t>
            </a:r>
            <a:r>
              <a:rPr sz="1550" spc="-10" dirty="0">
                <a:latin typeface="Arial"/>
                <a:cs typeface="Arial"/>
              </a:rPr>
              <a:t>or </a:t>
            </a:r>
            <a:r>
              <a:rPr sz="1550" dirty="0">
                <a:latin typeface="Arial"/>
                <a:cs typeface="Arial"/>
              </a:rPr>
              <a:t>rural </a:t>
            </a:r>
            <a:r>
              <a:rPr sz="1550" spc="-5" dirty="0">
                <a:latin typeface="Arial"/>
                <a:cs typeface="Arial"/>
              </a:rPr>
              <a:t>areas—they’re </a:t>
            </a:r>
            <a:r>
              <a:rPr sz="1550" spc="5" dirty="0">
                <a:latin typeface="Arial"/>
                <a:cs typeface="Arial"/>
              </a:rPr>
              <a:t>a </a:t>
            </a:r>
            <a:r>
              <a:rPr sz="1550" spc="-5" dirty="0">
                <a:latin typeface="Arial"/>
                <a:cs typeface="Arial"/>
              </a:rPr>
              <a:t>pattern </a:t>
            </a:r>
            <a:r>
              <a:rPr sz="1550" dirty="0">
                <a:latin typeface="Arial"/>
                <a:cs typeface="Arial"/>
              </a:rPr>
              <a:t>across </a:t>
            </a:r>
            <a:r>
              <a:rPr sz="1550" spc="30" dirty="0">
                <a:latin typeface="Arial"/>
                <a:cs typeface="Arial"/>
              </a:rPr>
              <a:t> </a:t>
            </a:r>
            <a:r>
              <a:rPr sz="1550" dirty="0">
                <a:latin typeface="Arial"/>
                <a:cs typeface="Arial"/>
              </a:rPr>
              <a:t>America.</a:t>
            </a:r>
            <a:endParaRPr sz="1550">
              <a:latin typeface="Arial"/>
              <a:cs typeface="Arial"/>
            </a:endParaRPr>
          </a:p>
        </p:txBody>
      </p:sp>
      <p:sp>
        <p:nvSpPr>
          <p:cNvPr id="5" name="object 5"/>
          <p:cNvSpPr/>
          <p:nvPr/>
        </p:nvSpPr>
        <p:spPr>
          <a:xfrm>
            <a:off x="6932322" y="4328757"/>
            <a:ext cx="999983" cy="72070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807935" y="4802206"/>
            <a:ext cx="133985" cy="128270"/>
          </a:xfrm>
          <a:prstGeom prst="rect">
            <a:avLst/>
          </a:prstGeom>
        </p:spPr>
        <p:txBody>
          <a:bodyPr vert="horz" wrap="square" lIns="0" tIns="0" rIns="0" bIns="0" rtlCol="0">
            <a:spAutoFit/>
          </a:bodyPr>
          <a:lstStyle/>
          <a:p>
            <a:pPr marL="12700">
              <a:lnSpc>
                <a:spcPct val="100000"/>
              </a:lnSpc>
            </a:pPr>
            <a:r>
              <a:rPr sz="750" spc="0" dirty="0">
                <a:solidFill>
                  <a:srgbClr val="595958"/>
                </a:solidFill>
                <a:latin typeface="Arial"/>
                <a:cs typeface="Arial"/>
              </a:rPr>
              <a:t>43</a:t>
            </a:r>
            <a:endParaRPr sz="75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8738" y="373956"/>
            <a:ext cx="4097654" cy="443865"/>
          </a:xfrm>
          <a:prstGeom prst="rect">
            <a:avLst/>
          </a:prstGeom>
        </p:spPr>
        <p:txBody>
          <a:bodyPr vert="horz" wrap="square" lIns="0" tIns="0" rIns="0" bIns="0" rtlCol="0">
            <a:spAutoFit/>
          </a:bodyPr>
          <a:lstStyle/>
          <a:p>
            <a:pPr marL="12700">
              <a:lnSpc>
                <a:spcPct val="100000"/>
              </a:lnSpc>
            </a:pPr>
            <a:r>
              <a:rPr spc="-5" dirty="0"/>
              <a:t>Ideas </a:t>
            </a:r>
            <a:r>
              <a:rPr spc="-10" dirty="0"/>
              <a:t>for </a:t>
            </a:r>
            <a:r>
              <a:rPr spc="-5" dirty="0"/>
              <a:t>Using </a:t>
            </a:r>
            <a:r>
              <a:rPr spc="-10" dirty="0"/>
              <a:t>the</a:t>
            </a:r>
            <a:r>
              <a:rPr spc="15" dirty="0"/>
              <a:t> </a:t>
            </a:r>
            <a:r>
              <a:rPr spc="-5" dirty="0"/>
              <a:t>Data</a:t>
            </a:r>
          </a:p>
        </p:txBody>
      </p:sp>
      <p:sp>
        <p:nvSpPr>
          <p:cNvPr id="3" name="object 3"/>
          <p:cNvSpPr txBox="1"/>
          <p:nvPr/>
        </p:nvSpPr>
        <p:spPr>
          <a:xfrm>
            <a:off x="1995462" y="1027010"/>
            <a:ext cx="2495550" cy="3671570"/>
          </a:xfrm>
          <a:prstGeom prst="rect">
            <a:avLst/>
          </a:prstGeom>
          <a:solidFill>
            <a:srgbClr val="EFEFEF"/>
          </a:solidFill>
        </p:spPr>
        <p:txBody>
          <a:bodyPr vert="horz" wrap="square" lIns="0" tIns="0" rIns="0" bIns="0" rtlCol="0">
            <a:spAutoFit/>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55"/>
              </a:spcBef>
            </a:pPr>
            <a:endParaRPr sz="1650" dirty="0">
              <a:latin typeface="Times New Roman"/>
              <a:cs typeface="Times New Roman"/>
            </a:endParaRPr>
          </a:p>
          <a:p>
            <a:pPr marL="331470">
              <a:lnSpc>
                <a:spcPct val="100000"/>
              </a:lnSpc>
            </a:pPr>
            <a:r>
              <a:rPr sz="1350" b="1" dirty="0">
                <a:latin typeface="Arial"/>
                <a:cs typeface="Arial"/>
              </a:rPr>
              <a:t>Community</a:t>
            </a:r>
            <a:r>
              <a:rPr sz="1350" b="1" spc="-100" dirty="0">
                <a:latin typeface="Arial"/>
                <a:cs typeface="Arial"/>
              </a:rPr>
              <a:t> </a:t>
            </a:r>
            <a:r>
              <a:rPr sz="1350" b="1" spc="5" dirty="0">
                <a:latin typeface="Arial"/>
                <a:cs typeface="Arial"/>
              </a:rPr>
              <a:t>Members</a:t>
            </a:r>
            <a:endParaRPr sz="1350" dirty="0">
              <a:latin typeface="Arial"/>
              <a:cs typeface="Arial"/>
            </a:endParaRPr>
          </a:p>
          <a:p>
            <a:pPr>
              <a:lnSpc>
                <a:spcPct val="100000"/>
              </a:lnSpc>
              <a:spcBef>
                <a:spcPts val="40"/>
              </a:spcBef>
            </a:pPr>
            <a:endParaRPr sz="1300" dirty="0">
              <a:latin typeface="Times New Roman"/>
              <a:cs typeface="Times New Roman"/>
            </a:endParaRPr>
          </a:p>
          <a:p>
            <a:pPr marL="69850" marR="345440">
              <a:lnSpc>
                <a:spcPts val="1420"/>
              </a:lnSpc>
            </a:pPr>
            <a:r>
              <a:rPr sz="1200" i="1" dirty="0">
                <a:latin typeface="Arial"/>
                <a:cs typeface="Arial"/>
              </a:rPr>
              <a:t>Guide conversations </a:t>
            </a:r>
            <a:r>
              <a:rPr sz="1200" i="1" spc="5" dirty="0">
                <a:latin typeface="Arial"/>
                <a:cs typeface="Arial"/>
              </a:rPr>
              <a:t>with</a:t>
            </a:r>
            <a:r>
              <a:rPr sz="1200" i="1" spc="-210" dirty="0">
                <a:latin typeface="Arial"/>
                <a:cs typeface="Arial"/>
              </a:rPr>
              <a:t> </a:t>
            </a:r>
            <a:r>
              <a:rPr sz="1200" i="1" dirty="0">
                <a:latin typeface="Arial"/>
                <a:cs typeface="Arial"/>
              </a:rPr>
              <a:t>each  </a:t>
            </a:r>
            <a:r>
              <a:rPr sz="1200" i="1" spc="-5" dirty="0">
                <a:latin typeface="Arial"/>
                <a:cs typeface="Arial"/>
              </a:rPr>
              <a:t>other</a:t>
            </a:r>
            <a:endParaRPr sz="1200" dirty="0">
              <a:latin typeface="Arial"/>
              <a:cs typeface="Arial"/>
            </a:endParaRPr>
          </a:p>
          <a:p>
            <a:pPr marL="69850" marR="280035">
              <a:lnSpc>
                <a:spcPct val="101000"/>
              </a:lnSpc>
              <a:spcBef>
                <a:spcPts val="1020"/>
              </a:spcBef>
            </a:pPr>
            <a:r>
              <a:rPr sz="1200" spc="-10" dirty="0">
                <a:latin typeface="Arial"/>
                <a:cs typeface="Arial"/>
              </a:rPr>
              <a:t>Talk </a:t>
            </a:r>
            <a:r>
              <a:rPr sz="1200" spc="-25" dirty="0">
                <a:latin typeface="Arial"/>
                <a:cs typeface="Arial"/>
              </a:rPr>
              <a:t>with </a:t>
            </a:r>
            <a:r>
              <a:rPr sz="1200" spc="-20" dirty="0">
                <a:latin typeface="Arial"/>
                <a:cs typeface="Arial"/>
              </a:rPr>
              <a:t>elected </a:t>
            </a:r>
            <a:r>
              <a:rPr sz="1200" spc="-10" dirty="0">
                <a:latin typeface="Arial"/>
                <a:cs typeface="Arial"/>
              </a:rPr>
              <a:t>officials </a:t>
            </a:r>
            <a:r>
              <a:rPr sz="1200" spc="-20" dirty="0">
                <a:latin typeface="Arial"/>
                <a:cs typeface="Arial"/>
              </a:rPr>
              <a:t>about  where </a:t>
            </a:r>
            <a:r>
              <a:rPr sz="1200" spc="-15" dirty="0">
                <a:latin typeface="Arial"/>
                <a:cs typeface="Arial"/>
              </a:rPr>
              <a:t>they </a:t>
            </a:r>
            <a:r>
              <a:rPr sz="1200" spc="-20" dirty="0">
                <a:latin typeface="Arial"/>
                <a:cs typeface="Arial"/>
              </a:rPr>
              <a:t>want </a:t>
            </a:r>
            <a:r>
              <a:rPr sz="1200" spc="-10" dirty="0">
                <a:latin typeface="Arial"/>
                <a:cs typeface="Arial"/>
              </a:rPr>
              <a:t>to see</a:t>
            </a:r>
            <a:r>
              <a:rPr sz="1200" spc="210" dirty="0">
                <a:latin typeface="Arial"/>
                <a:cs typeface="Arial"/>
              </a:rPr>
              <a:t> </a:t>
            </a:r>
            <a:r>
              <a:rPr sz="1200" spc="-20" dirty="0">
                <a:latin typeface="Arial"/>
                <a:cs typeface="Arial"/>
              </a:rPr>
              <a:t>change:</a:t>
            </a:r>
            <a:endParaRPr sz="1200" dirty="0">
              <a:latin typeface="Arial"/>
              <a:cs typeface="Arial"/>
            </a:endParaRPr>
          </a:p>
          <a:p>
            <a:pPr marL="412115" indent="-247650">
              <a:lnSpc>
                <a:spcPts val="1430"/>
              </a:lnSpc>
              <a:spcBef>
                <a:spcPts val="545"/>
              </a:spcBef>
              <a:buSzPct val="133333"/>
              <a:buFont typeface="Arial"/>
              <a:buChar char="●"/>
              <a:tabLst>
                <a:tab pos="412750" algn="l"/>
              </a:tabLst>
            </a:pPr>
            <a:r>
              <a:rPr sz="1200" b="1" dirty="0">
                <a:latin typeface="Arial"/>
                <a:cs typeface="Arial"/>
              </a:rPr>
              <a:t>Transportation</a:t>
            </a:r>
            <a:endParaRPr sz="1200" dirty="0">
              <a:latin typeface="Arial"/>
              <a:cs typeface="Arial"/>
            </a:endParaRPr>
          </a:p>
          <a:p>
            <a:pPr marL="412115" indent="-247650">
              <a:lnSpc>
                <a:spcPts val="1430"/>
              </a:lnSpc>
              <a:buSzPct val="133333"/>
              <a:buFont typeface="Arial"/>
              <a:buChar char="●"/>
              <a:tabLst>
                <a:tab pos="412750" algn="l"/>
              </a:tabLst>
            </a:pPr>
            <a:r>
              <a:rPr sz="1200" b="1" spc="-10" dirty="0">
                <a:latin typeface="Arial"/>
                <a:cs typeface="Arial"/>
              </a:rPr>
              <a:t>Access </a:t>
            </a:r>
            <a:r>
              <a:rPr sz="1200" b="1" spc="-5" dirty="0">
                <a:latin typeface="Arial"/>
                <a:cs typeface="Arial"/>
              </a:rPr>
              <a:t>to </a:t>
            </a:r>
            <a:r>
              <a:rPr sz="1200" b="1" spc="-15" dirty="0">
                <a:latin typeface="Arial"/>
                <a:cs typeface="Arial"/>
              </a:rPr>
              <a:t>healthy</a:t>
            </a:r>
            <a:r>
              <a:rPr sz="1200" b="1" spc="45" dirty="0">
                <a:latin typeface="Arial"/>
                <a:cs typeface="Arial"/>
              </a:rPr>
              <a:t> </a:t>
            </a:r>
            <a:r>
              <a:rPr sz="1200" b="1" dirty="0">
                <a:latin typeface="Arial"/>
                <a:cs typeface="Arial"/>
              </a:rPr>
              <a:t>food</a:t>
            </a:r>
            <a:endParaRPr sz="1200" dirty="0">
              <a:latin typeface="Arial"/>
              <a:cs typeface="Arial"/>
            </a:endParaRPr>
          </a:p>
          <a:p>
            <a:pPr marL="412115" indent="-247650">
              <a:lnSpc>
                <a:spcPts val="1430"/>
              </a:lnSpc>
              <a:spcBef>
                <a:spcPts val="15"/>
              </a:spcBef>
              <a:buSzPct val="133333"/>
              <a:buFont typeface="Arial"/>
              <a:buChar char="●"/>
              <a:tabLst>
                <a:tab pos="412750" algn="l"/>
              </a:tabLst>
            </a:pPr>
            <a:r>
              <a:rPr sz="1200" b="1" spc="-5" dirty="0">
                <a:latin typeface="Arial"/>
                <a:cs typeface="Arial"/>
              </a:rPr>
              <a:t>Affordable</a:t>
            </a:r>
            <a:r>
              <a:rPr sz="1200" b="1" spc="-45" dirty="0">
                <a:latin typeface="Arial"/>
                <a:cs typeface="Arial"/>
              </a:rPr>
              <a:t> </a:t>
            </a:r>
            <a:r>
              <a:rPr sz="1200" b="1" spc="-15" dirty="0">
                <a:latin typeface="Arial"/>
                <a:cs typeface="Arial"/>
              </a:rPr>
              <a:t>housing</a:t>
            </a:r>
            <a:endParaRPr sz="1200" dirty="0">
              <a:latin typeface="Arial"/>
              <a:cs typeface="Arial"/>
            </a:endParaRPr>
          </a:p>
          <a:p>
            <a:pPr marL="412115" indent="-247650">
              <a:lnSpc>
                <a:spcPts val="1430"/>
              </a:lnSpc>
              <a:buSzPct val="133333"/>
              <a:buFont typeface="Arial"/>
              <a:buChar char="●"/>
              <a:tabLst>
                <a:tab pos="412750" algn="l"/>
              </a:tabLst>
            </a:pPr>
            <a:r>
              <a:rPr sz="1200" b="1" spc="-5" dirty="0">
                <a:latin typeface="Arial"/>
                <a:cs typeface="Arial"/>
              </a:rPr>
              <a:t>Education </a:t>
            </a:r>
            <a:r>
              <a:rPr sz="1200" b="1" dirty="0">
                <a:latin typeface="Arial"/>
                <a:cs typeface="Arial"/>
              </a:rPr>
              <a:t>&amp; </a:t>
            </a:r>
            <a:r>
              <a:rPr sz="1200" b="1" spc="5" dirty="0">
                <a:latin typeface="Arial"/>
                <a:cs typeface="Arial"/>
              </a:rPr>
              <a:t>job</a:t>
            </a:r>
            <a:r>
              <a:rPr sz="1200" b="1" spc="-55" dirty="0">
                <a:latin typeface="Arial"/>
                <a:cs typeface="Arial"/>
              </a:rPr>
              <a:t> </a:t>
            </a:r>
            <a:r>
              <a:rPr sz="1200" b="1" spc="-10" dirty="0">
                <a:latin typeface="Arial"/>
                <a:cs typeface="Arial"/>
              </a:rPr>
              <a:t>training</a:t>
            </a:r>
            <a:endParaRPr sz="1200" dirty="0">
              <a:latin typeface="Arial"/>
              <a:cs typeface="Arial"/>
            </a:endParaRPr>
          </a:p>
        </p:txBody>
      </p:sp>
      <p:sp>
        <p:nvSpPr>
          <p:cNvPr id="4" name="object 4"/>
          <p:cNvSpPr txBox="1"/>
          <p:nvPr/>
        </p:nvSpPr>
        <p:spPr>
          <a:xfrm>
            <a:off x="4824247" y="1027010"/>
            <a:ext cx="2567940" cy="3671570"/>
          </a:xfrm>
          <a:prstGeom prst="rect">
            <a:avLst/>
          </a:prstGeom>
          <a:solidFill>
            <a:srgbClr val="DD503E">
              <a:alpha val="39605"/>
            </a:srgbClr>
          </a:solidFill>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spcBef>
                <a:spcPts val="55"/>
              </a:spcBef>
            </a:pPr>
            <a:endParaRPr sz="1750" dirty="0">
              <a:latin typeface="Times New Roman"/>
              <a:cs typeface="Times New Roman"/>
            </a:endParaRPr>
          </a:p>
          <a:p>
            <a:pPr marL="66675" marR="545465" indent="661670">
              <a:lnSpc>
                <a:spcPct val="177600"/>
              </a:lnSpc>
            </a:pPr>
            <a:r>
              <a:rPr sz="1350" b="1" spc="-5" dirty="0">
                <a:latin typeface="Arial"/>
                <a:cs typeface="Arial"/>
              </a:rPr>
              <a:t>Policymakers  </a:t>
            </a:r>
            <a:r>
              <a:rPr sz="1200" i="1" spc="-5" dirty="0">
                <a:latin typeface="Arial"/>
                <a:cs typeface="Arial"/>
              </a:rPr>
              <a:t>Better understand </a:t>
            </a:r>
            <a:r>
              <a:rPr sz="1200" i="1" dirty="0">
                <a:latin typeface="Arial"/>
                <a:cs typeface="Arial"/>
              </a:rPr>
              <a:t>disparities  </a:t>
            </a:r>
            <a:r>
              <a:rPr sz="1200" spc="-5" dirty="0">
                <a:latin typeface="Arial"/>
                <a:cs typeface="Arial"/>
              </a:rPr>
              <a:t>Make </a:t>
            </a:r>
            <a:r>
              <a:rPr sz="1200" spc="-15" dirty="0">
                <a:latin typeface="Arial"/>
                <a:cs typeface="Arial"/>
              </a:rPr>
              <a:t>decisions</a:t>
            </a:r>
            <a:r>
              <a:rPr sz="1200" spc="20" dirty="0">
                <a:latin typeface="Arial"/>
                <a:cs typeface="Arial"/>
              </a:rPr>
              <a:t> </a:t>
            </a:r>
            <a:r>
              <a:rPr sz="1200" spc="-20" dirty="0">
                <a:latin typeface="Arial"/>
                <a:cs typeface="Arial"/>
              </a:rPr>
              <a:t>about:</a:t>
            </a:r>
            <a:endParaRPr sz="1200" dirty="0">
              <a:latin typeface="Arial"/>
              <a:cs typeface="Arial"/>
            </a:endParaRPr>
          </a:p>
          <a:p>
            <a:pPr marL="409575" indent="-248285">
              <a:lnSpc>
                <a:spcPct val="100000"/>
              </a:lnSpc>
              <a:spcBef>
                <a:spcPts val="509"/>
              </a:spcBef>
              <a:buSzPct val="133333"/>
              <a:buFont typeface="Arial"/>
              <a:buChar char="●"/>
              <a:tabLst>
                <a:tab pos="410209" algn="l"/>
              </a:tabLst>
            </a:pPr>
            <a:r>
              <a:rPr sz="1200" b="1" dirty="0">
                <a:latin typeface="Arial"/>
                <a:cs typeface="Arial"/>
              </a:rPr>
              <a:t>Transportation</a:t>
            </a:r>
            <a:endParaRPr sz="1200" dirty="0">
              <a:latin typeface="Arial"/>
              <a:cs typeface="Arial"/>
            </a:endParaRPr>
          </a:p>
          <a:p>
            <a:pPr marL="409575" indent="-248285">
              <a:lnSpc>
                <a:spcPct val="100000"/>
              </a:lnSpc>
              <a:spcBef>
                <a:spcPts val="10"/>
              </a:spcBef>
              <a:buSzPct val="133333"/>
              <a:buFont typeface="Arial"/>
              <a:buChar char="●"/>
              <a:tabLst>
                <a:tab pos="410209" algn="l"/>
              </a:tabLst>
            </a:pPr>
            <a:r>
              <a:rPr sz="1200" b="1" spc="5" dirty="0">
                <a:latin typeface="Arial"/>
                <a:cs typeface="Arial"/>
              </a:rPr>
              <a:t>Grocery</a:t>
            </a:r>
            <a:r>
              <a:rPr sz="1200" b="1" spc="-70" dirty="0">
                <a:latin typeface="Arial"/>
                <a:cs typeface="Arial"/>
              </a:rPr>
              <a:t> </a:t>
            </a:r>
            <a:r>
              <a:rPr sz="1200" b="1" spc="-5" dirty="0">
                <a:latin typeface="Arial"/>
                <a:cs typeface="Arial"/>
              </a:rPr>
              <a:t>stores</a:t>
            </a:r>
            <a:endParaRPr sz="1200" dirty="0">
              <a:latin typeface="Arial"/>
              <a:cs typeface="Arial"/>
            </a:endParaRPr>
          </a:p>
          <a:p>
            <a:pPr marL="409575" marR="966469" indent="-248285">
              <a:lnSpc>
                <a:spcPts val="1420"/>
              </a:lnSpc>
              <a:spcBef>
                <a:spcPts val="75"/>
              </a:spcBef>
              <a:buSzPct val="133333"/>
              <a:buFont typeface="Arial"/>
              <a:buChar char="●"/>
              <a:tabLst>
                <a:tab pos="410209" algn="l"/>
              </a:tabLst>
            </a:pPr>
            <a:r>
              <a:rPr sz="1200" b="1" dirty="0">
                <a:latin typeface="Arial"/>
                <a:cs typeface="Arial"/>
              </a:rPr>
              <a:t>Physical</a:t>
            </a:r>
            <a:r>
              <a:rPr sz="1200" b="1" spc="-75" dirty="0">
                <a:latin typeface="Arial"/>
                <a:cs typeface="Arial"/>
              </a:rPr>
              <a:t> </a:t>
            </a:r>
            <a:r>
              <a:rPr sz="1200" b="1" spc="-10" dirty="0">
                <a:latin typeface="Arial"/>
                <a:cs typeface="Arial"/>
              </a:rPr>
              <a:t>activity  </a:t>
            </a:r>
            <a:r>
              <a:rPr sz="1200" b="1" dirty="0">
                <a:latin typeface="Arial"/>
                <a:cs typeface="Arial"/>
              </a:rPr>
              <a:t>requirements</a:t>
            </a:r>
            <a:endParaRPr sz="1200" dirty="0">
              <a:latin typeface="Arial"/>
              <a:cs typeface="Arial"/>
            </a:endParaRPr>
          </a:p>
          <a:p>
            <a:pPr marL="409575" indent="-248285">
              <a:lnSpc>
                <a:spcPts val="1400"/>
              </a:lnSpc>
              <a:buSzPct val="133333"/>
              <a:buFont typeface="Arial"/>
              <a:buChar char="●"/>
              <a:tabLst>
                <a:tab pos="410209" algn="l"/>
              </a:tabLst>
            </a:pPr>
            <a:r>
              <a:rPr sz="1200" b="1" spc="-5" dirty="0">
                <a:latin typeface="Arial"/>
                <a:cs typeface="Arial"/>
              </a:rPr>
              <a:t>Healthy </a:t>
            </a:r>
            <a:r>
              <a:rPr sz="1200" b="1" dirty="0">
                <a:latin typeface="Arial"/>
                <a:cs typeface="Arial"/>
              </a:rPr>
              <a:t>school</a:t>
            </a:r>
            <a:r>
              <a:rPr sz="1200" b="1" spc="-80" dirty="0">
                <a:latin typeface="Arial"/>
                <a:cs typeface="Arial"/>
              </a:rPr>
              <a:t> </a:t>
            </a:r>
            <a:r>
              <a:rPr sz="1200" b="1" dirty="0">
                <a:latin typeface="Arial"/>
                <a:cs typeface="Arial"/>
              </a:rPr>
              <a:t>meals</a:t>
            </a:r>
            <a:endParaRPr sz="1200" dirty="0">
              <a:latin typeface="Arial"/>
              <a:cs typeface="Arial"/>
            </a:endParaRPr>
          </a:p>
          <a:p>
            <a:pPr marL="409575" indent="-248285">
              <a:lnSpc>
                <a:spcPts val="1430"/>
              </a:lnSpc>
              <a:buSzPct val="133333"/>
              <a:buFont typeface="Arial"/>
              <a:buChar char="●"/>
              <a:tabLst>
                <a:tab pos="410209" algn="l"/>
              </a:tabLst>
            </a:pPr>
            <a:r>
              <a:rPr sz="1200" b="1" dirty="0">
                <a:latin typeface="Arial"/>
                <a:cs typeface="Arial"/>
              </a:rPr>
              <a:t>Community</a:t>
            </a:r>
            <a:r>
              <a:rPr sz="1200" b="1" spc="-110" dirty="0">
                <a:latin typeface="Arial"/>
                <a:cs typeface="Arial"/>
              </a:rPr>
              <a:t> </a:t>
            </a:r>
            <a:r>
              <a:rPr sz="1200" b="1" spc="-5" dirty="0">
                <a:latin typeface="Arial"/>
                <a:cs typeface="Arial"/>
              </a:rPr>
              <a:t>safety</a:t>
            </a:r>
            <a:endParaRPr sz="1200" dirty="0">
              <a:latin typeface="Arial"/>
              <a:cs typeface="Arial"/>
            </a:endParaRPr>
          </a:p>
          <a:p>
            <a:pPr marL="409575" indent="-248285">
              <a:lnSpc>
                <a:spcPct val="100000"/>
              </a:lnSpc>
              <a:spcBef>
                <a:spcPts val="15"/>
              </a:spcBef>
              <a:buSzPct val="133333"/>
              <a:buFont typeface="Arial"/>
              <a:buChar char="●"/>
              <a:tabLst>
                <a:tab pos="410209" algn="l"/>
              </a:tabLst>
            </a:pPr>
            <a:r>
              <a:rPr sz="1200" b="1" spc="-5" dirty="0">
                <a:latin typeface="Arial"/>
                <a:cs typeface="Arial"/>
              </a:rPr>
              <a:t>Health </a:t>
            </a:r>
            <a:r>
              <a:rPr sz="1200" b="1" spc="5" dirty="0">
                <a:latin typeface="Arial"/>
                <a:cs typeface="Arial"/>
              </a:rPr>
              <a:t>care</a:t>
            </a:r>
            <a:r>
              <a:rPr sz="1200" b="1" spc="-130" dirty="0">
                <a:latin typeface="Arial"/>
                <a:cs typeface="Arial"/>
              </a:rPr>
              <a:t> </a:t>
            </a:r>
            <a:r>
              <a:rPr sz="1200" b="1" dirty="0">
                <a:latin typeface="Arial"/>
                <a:cs typeface="Arial"/>
              </a:rPr>
              <a:t>access</a:t>
            </a:r>
            <a:endParaRPr sz="1200" dirty="0">
              <a:latin typeface="Arial"/>
              <a:cs typeface="Arial"/>
            </a:endParaRPr>
          </a:p>
        </p:txBody>
      </p:sp>
      <p:sp>
        <p:nvSpPr>
          <p:cNvPr id="5" name="object 5"/>
          <p:cNvSpPr txBox="1"/>
          <p:nvPr/>
        </p:nvSpPr>
        <p:spPr>
          <a:xfrm>
            <a:off x="8807935" y="4802206"/>
            <a:ext cx="133985" cy="128270"/>
          </a:xfrm>
          <a:prstGeom prst="rect">
            <a:avLst/>
          </a:prstGeom>
        </p:spPr>
        <p:txBody>
          <a:bodyPr vert="horz" wrap="square" lIns="0" tIns="0" rIns="0" bIns="0" rtlCol="0">
            <a:spAutoFit/>
          </a:bodyPr>
          <a:lstStyle/>
          <a:p>
            <a:pPr marL="12700">
              <a:lnSpc>
                <a:spcPct val="100000"/>
              </a:lnSpc>
            </a:pPr>
            <a:r>
              <a:rPr sz="750" spc="0" dirty="0">
                <a:solidFill>
                  <a:srgbClr val="595958"/>
                </a:solidFill>
                <a:latin typeface="Arial"/>
                <a:cs typeface="Arial"/>
              </a:rPr>
              <a:t>44</a:t>
            </a:r>
            <a:endParaRPr sz="75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6549" y="1555781"/>
            <a:ext cx="3728085" cy="2696210"/>
          </a:xfrm>
          <a:prstGeom prst="rect">
            <a:avLst/>
          </a:prstGeom>
        </p:spPr>
        <p:txBody>
          <a:bodyPr vert="horz" wrap="square" lIns="0" tIns="0" rIns="0" bIns="0" rtlCol="0">
            <a:spAutoFit/>
          </a:bodyPr>
          <a:lstStyle/>
          <a:p>
            <a:pPr marL="345440" indent="-332740">
              <a:lnSpc>
                <a:spcPct val="100000"/>
              </a:lnSpc>
              <a:buFont typeface="Arial"/>
              <a:buChar char="●"/>
              <a:tabLst>
                <a:tab pos="345440" algn="l"/>
                <a:tab pos="346075" algn="l"/>
              </a:tabLst>
            </a:pPr>
            <a:r>
              <a:rPr sz="1600" spc="-5" dirty="0">
                <a:latin typeface="Arial"/>
                <a:cs typeface="Arial"/>
              </a:rPr>
              <a:t>Data sharing agreements</a:t>
            </a:r>
            <a:r>
              <a:rPr sz="1600" dirty="0">
                <a:latin typeface="Arial"/>
                <a:cs typeface="Arial"/>
              </a:rPr>
              <a:t> </a:t>
            </a:r>
            <a:r>
              <a:rPr sz="1600" spc="-5" dirty="0">
                <a:latin typeface="Arial"/>
                <a:cs typeface="Arial"/>
              </a:rPr>
              <a:t>established</a:t>
            </a:r>
            <a:endParaRPr sz="1600" dirty="0">
              <a:latin typeface="Arial"/>
              <a:cs typeface="Arial"/>
            </a:endParaRPr>
          </a:p>
          <a:p>
            <a:pPr>
              <a:lnSpc>
                <a:spcPct val="100000"/>
              </a:lnSpc>
              <a:spcBef>
                <a:spcPts val="10"/>
              </a:spcBef>
              <a:buFont typeface="Arial"/>
              <a:buChar char="●"/>
            </a:pPr>
            <a:endParaRPr sz="1650" dirty="0">
              <a:latin typeface="Times New Roman"/>
              <a:cs typeface="Times New Roman"/>
            </a:endParaRPr>
          </a:p>
          <a:p>
            <a:pPr marL="345440" indent="-332740">
              <a:lnSpc>
                <a:spcPct val="100000"/>
              </a:lnSpc>
              <a:buChar char="●"/>
              <a:tabLst>
                <a:tab pos="345440" algn="l"/>
                <a:tab pos="346075" algn="l"/>
              </a:tabLst>
            </a:pPr>
            <a:r>
              <a:rPr sz="1600" spc="-5" dirty="0">
                <a:latin typeface="Arial"/>
                <a:cs typeface="Arial"/>
              </a:rPr>
              <a:t>Data </a:t>
            </a:r>
            <a:r>
              <a:rPr sz="1600" dirty="0">
                <a:latin typeface="Arial"/>
                <a:cs typeface="Arial"/>
              </a:rPr>
              <a:t>transmitted</a:t>
            </a:r>
            <a:r>
              <a:rPr sz="1600" spc="-95" dirty="0">
                <a:latin typeface="Arial"/>
                <a:cs typeface="Arial"/>
              </a:rPr>
              <a:t> </a:t>
            </a:r>
            <a:r>
              <a:rPr sz="1600" dirty="0">
                <a:latin typeface="Arial"/>
                <a:cs typeface="Arial"/>
              </a:rPr>
              <a:t>securely</a:t>
            </a:r>
          </a:p>
          <a:p>
            <a:pPr>
              <a:lnSpc>
                <a:spcPct val="100000"/>
              </a:lnSpc>
              <a:spcBef>
                <a:spcPts val="10"/>
              </a:spcBef>
              <a:buFont typeface="Arial"/>
              <a:buChar char="●"/>
            </a:pPr>
            <a:endParaRPr sz="1650" dirty="0">
              <a:latin typeface="Times New Roman"/>
              <a:cs typeface="Times New Roman"/>
            </a:endParaRPr>
          </a:p>
          <a:p>
            <a:pPr marL="345440" indent="-332740">
              <a:lnSpc>
                <a:spcPct val="100000"/>
              </a:lnSpc>
              <a:buChar char="●"/>
              <a:tabLst>
                <a:tab pos="345440" algn="l"/>
                <a:tab pos="346075" algn="l"/>
              </a:tabLst>
            </a:pPr>
            <a:r>
              <a:rPr sz="1600" spc="-5" dirty="0">
                <a:latin typeface="Arial"/>
                <a:cs typeface="Arial"/>
              </a:rPr>
              <a:t>Geocodes</a:t>
            </a:r>
            <a:r>
              <a:rPr sz="1600" spc="-75" dirty="0">
                <a:latin typeface="Arial"/>
                <a:cs typeface="Arial"/>
              </a:rPr>
              <a:t> </a:t>
            </a:r>
            <a:r>
              <a:rPr sz="1600" spc="-5" dirty="0">
                <a:latin typeface="Arial"/>
                <a:cs typeface="Arial"/>
              </a:rPr>
              <a:t>assigned</a:t>
            </a:r>
            <a:endParaRPr sz="1600" dirty="0">
              <a:latin typeface="Arial"/>
              <a:cs typeface="Arial"/>
            </a:endParaRPr>
          </a:p>
          <a:p>
            <a:pPr>
              <a:lnSpc>
                <a:spcPct val="100000"/>
              </a:lnSpc>
              <a:spcBef>
                <a:spcPts val="45"/>
              </a:spcBef>
              <a:buFont typeface="Arial"/>
              <a:buChar char="●"/>
            </a:pPr>
            <a:endParaRPr sz="1650" dirty="0">
              <a:latin typeface="Times New Roman"/>
              <a:cs typeface="Times New Roman"/>
            </a:endParaRPr>
          </a:p>
          <a:p>
            <a:pPr marL="345440" indent="-332740">
              <a:lnSpc>
                <a:spcPct val="100000"/>
              </a:lnSpc>
              <a:buChar char="●"/>
              <a:tabLst>
                <a:tab pos="345440" algn="l"/>
                <a:tab pos="346075" algn="l"/>
              </a:tabLst>
            </a:pPr>
            <a:r>
              <a:rPr sz="1600" spc="-10" dirty="0">
                <a:latin typeface="Arial"/>
                <a:cs typeface="Arial"/>
              </a:rPr>
              <a:t>Methodology</a:t>
            </a:r>
            <a:r>
              <a:rPr sz="1600" spc="-20" dirty="0">
                <a:latin typeface="Arial"/>
                <a:cs typeface="Arial"/>
              </a:rPr>
              <a:t> </a:t>
            </a:r>
            <a:r>
              <a:rPr sz="1600" spc="-5" dirty="0">
                <a:latin typeface="Arial"/>
                <a:cs typeface="Arial"/>
              </a:rPr>
              <a:t>developed</a:t>
            </a:r>
            <a:endParaRPr sz="1600" dirty="0">
              <a:latin typeface="Arial"/>
              <a:cs typeface="Arial"/>
            </a:endParaRPr>
          </a:p>
          <a:p>
            <a:pPr>
              <a:lnSpc>
                <a:spcPct val="100000"/>
              </a:lnSpc>
              <a:spcBef>
                <a:spcPts val="5"/>
              </a:spcBef>
              <a:buFont typeface="Arial"/>
              <a:buChar char="●"/>
            </a:pPr>
            <a:endParaRPr sz="1650" dirty="0">
              <a:latin typeface="Times New Roman"/>
              <a:cs typeface="Times New Roman"/>
            </a:endParaRPr>
          </a:p>
          <a:p>
            <a:pPr marL="345440" indent="-332740">
              <a:lnSpc>
                <a:spcPct val="100000"/>
              </a:lnSpc>
              <a:spcBef>
                <a:spcPts val="5"/>
              </a:spcBef>
              <a:buChar char="●"/>
              <a:tabLst>
                <a:tab pos="345440" algn="l"/>
                <a:tab pos="346075" algn="l"/>
              </a:tabLst>
            </a:pPr>
            <a:r>
              <a:rPr sz="1600" spc="-5" dirty="0">
                <a:latin typeface="Arial"/>
                <a:cs typeface="Arial"/>
              </a:rPr>
              <a:t>Return geocoded data </a:t>
            </a:r>
            <a:r>
              <a:rPr sz="1600" spc="5" dirty="0">
                <a:latin typeface="Arial"/>
                <a:cs typeface="Arial"/>
              </a:rPr>
              <a:t>to</a:t>
            </a:r>
            <a:r>
              <a:rPr sz="1600" spc="-70" dirty="0">
                <a:latin typeface="Arial"/>
                <a:cs typeface="Arial"/>
              </a:rPr>
              <a:t> </a:t>
            </a:r>
            <a:r>
              <a:rPr sz="1600" dirty="0">
                <a:latin typeface="Arial"/>
                <a:cs typeface="Arial"/>
              </a:rPr>
              <a:t>jurisdictions</a:t>
            </a:r>
          </a:p>
          <a:p>
            <a:pPr>
              <a:lnSpc>
                <a:spcPct val="100000"/>
              </a:lnSpc>
              <a:spcBef>
                <a:spcPts val="10"/>
              </a:spcBef>
              <a:buFont typeface="Arial"/>
              <a:buChar char="●"/>
            </a:pPr>
            <a:endParaRPr sz="1650" dirty="0">
              <a:latin typeface="Times New Roman"/>
              <a:cs typeface="Times New Roman"/>
            </a:endParaRPr>
          </a:p>
          <a:p>
            <a:pPr marL="345440" indent="-332740">
              <a:lnSpc>
                <a:spcPct val="100000"/>
              </a:lnSpc>
              <a:buChar char="●"/>
              <a:tabLst>
                <a:tab pos="345440" algn="l"/>
                <a:tab pos="346075" algn="l"/>
              </a:tabLst>
            </a:pPr>
            <a:r>
              <a:rPr sz="1600" spc="-10" dirty="0">
                <a:latin typeface="Arial"/>
                <a:cs typeface="Arial"/>
              </a:rPr>
              <a:t>Release </a:t>
            </a:r>
            <a:r>
              <a:rPr sz="1600" dirty="0">
                <a:latin typeface="Arial"/>
                <a:cs typeface="Arial"/>
              </a:rPr>
              <a:t>life </a:t>
            </a:r>
            <a:r>
              <a:rPr sz="1600" spc="-5" dirty="0">
                <a:latin typeface="Arial"/>
                <a:cs typeface="Arial"/>
              </a:rPr>
              <a:t>expectancy</a:t>
            </a:r>
            <a:r>
              <a:rPr sz="1600" spc="-45" dirty="0">
                <a:latin typeface="Arial"/>
                <a:cs typeface="Arial"/>
              </a:rPr>
              <a:t> </a:t>
            </a:r>
            <a:r>
              <a:rPr sz="1600" dirty="0">
                <a:latin typeface="Arial"/>
                <a:cs typeface="Arial"/>
              </a:rPr>
              <a:t>estimates</a:t>
            </a:r>
          </a:p>
        </p:txBody>
      </p:sp>
      <p:sp>
        <p:nvSpPr>
          <p:cNvPr id="3" name="object 3"/>
          <p:cNvSpPr txBox="1">
            <a:spLocks noGrp="1"/>
          </p:cNvSpPr>
          <p:nvPr>
            <p:ph type="title"/>
          </p:nvPr>
        </p:nvSpPr>
        <p:spPr>
          <a:xfrm>
            <a:off x="390424" y="527687"/>
            <a:ext cx="3124835" cy="443865"/>
          </a:xfrm>
          <a:prstGeom prst="rect">
            <a:avLst/>
          </a:prstGeom>
        </p:spPr>
        <p:txBody>
          <a:bodyPr vert="horz" wrap="square" lIns="0" tIns="0" rIns="0" bIns="0" rtlCol="0">
            <a:spAutoFit/>
          </a:bodyPr>
          <a:lstStyle/>
          <a:p>
            <a:pPr marL="12700">
              <a:lnSpc>
                <a:spcPct val="100000"/>
              </a:lnSpc>
            </a:pPr>
            <a:r>
              <a:rPr dirty="0"/>
              <a:t>Project</a:t>
            </a:r>
            <a:r>
              <a:rPr spc="-70" dirty="0"/>
              <a:t> </a:t>
            </a:r>
            <a:r>
              <a:rPr spc="-10" dirty="0"/>
              <a:t>Objectives</a:t>
            </a:r>
          </a:p>
        </p:txBody>
      </p:sp>
      <p:sp>
        <p:nvSpPr>
          <p:cNvPr id="4" name="object 4"/>
          <p:cNvSpPr/>
          <p:nvPr/>
        </p:nvSpPr>
        <p:spPr>
          <a:xfrm>
            <a:off x="6959350" y="2423380"/>
            <a:ext cx="2184649" cy="272067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Ideas </a:t>
            </a:r>
            <a:r>
              <a:rPr spc="-10" dirty="0"/>
              <a:t>for </a:t>
            </a:r>
            <a:r>
              <a:rPr spc="-5" dirty="0"/>
              <a:t>Using </a:t>
            </a:r>
            <a:r>
              <a:rPr spc="-10" dirty="0"/>
              <a:t>the</a:t>
            </a:r>
            <a:r>
              <a:rPr spc="25" dirty="0"/>
              <a:t> </a:t>
            </a:r>
            <a:r>
              <a:rPr spc="-5" dirty="0"/>
              <a:t>Data,</a:t>
            </a:r>
          </a:p>
        </p:txBody>
      </p:sp>
      <p:sp>
        <p:nvSpPr>
          <p:cNvPr id="3" name="object 3"/>
          <p:cNvSpPr txBox="1"/>
          <p:nvPr/>
        </p:nvSpPr>
        <p:spPr>
          <a:xfrm>
            <a:off x="1614594" y="808192"/>
            <a:ext cx="499109" cy="443865"/>
          </a:xfrm>
          <a:prstGeom prst="rect">
            <a:avLst/>
          </a:prstGeom>
        </p:spPr>
        <p:txBody>
          <a:bodyPr vert="horz" wrap="square" lIns="0" tIns="0" rIns="0" bIns="0" rtlCol="0">
            <a:spAutoFit/>
          </a:bodyPr>
          <a:lstStyle/>
          <a:p>
            <a:pPr marL="12700">
              <a:lnSpc>
                <a:spcPct val="100000"/>
              </a:lnSpc>
            </a:pPr>
            <a:r>
              <a:rPr sz="2800" b="1" spc="-5" dirty="0">
                <a:solidFill>
                  <a:srgbClr val="5B2441"/>
                </a:solidFill>
                <a:latin typeface="Arial"/>
                <a:cs typeface="Arial"/>
              </a:rPr>
              <a:t>C</a:t>
            </a:r>
            <a:r>
              <a:rPr sz="2800" b="1" spc="-10" dirty="0">
                <a:solidFill>
                  <a:srgbClr val="5B2441"/>
                </a:solidFill>
                <a:latin typeface="Arial"/>
                <a:cs typeface="Arial"/>
              </a:rPr>
              <a:t>o</a:t>
            </a:r>
            <a:endParaRPr sz="2800">
              <a:latin typeface="Arial"/>
              <a:cs typeface="Arial"/>
            </a:endParaRPr>
          </a:p>
        </p:txBody>
      </p:sp>
      <p:sp>
        <p:nvSpPr>
          <p:cNvPr id="4" name="object 4"/>
          <p:cNvSpPr txBox="1"/>
          <p:nvPr/>
        </p:nvSpPr>
        <p:spPr>
          <a:xfrm>
            <a:off x="1995462" y="841651"/>
            <a:ext cx="2495550" cy="3856990"/>
          </a:xfrm>
          <a:prstGeom prst="rect">
            <a:avLst/>
          </a:prstGeom>
        </p:spPr>
        <p:txBody>
          <a:bodyPr vert="horz" wrap="square" lIns="0" tIns="0" rIns="0" bIns="0" rtlCol="0">
            <a:spAutoFit/>
          </a:bodyPr>
          <a:lstStyle/>
          <a:p>
            <a:pPr marL="104775">
              <a:lnSpc>
                <a:spcPts val="3095"/>
              </a:lnSpc>
            </a:pPr>
            <a:r>
              <a:rPr sz="2800" b="1" spc="-5" dirty="0">
                <a:solidFill>
                  <a:srgbClr val="5B2441"/>
                </a:solidFill>
                <a:latin typeface="Arial"/>
                <a:cs typeface="Arial"/>
              </a:rPr>
              <a:t>nt’d</a:t>
            </a:r>
            <a:endParaRPr sz="2800">
              <a:latin typeface="Arial"/>
              <a:cs typeface="Arial"/>
            </a:endParaRPr>
          </a:p>
        </p:txBody>
      </p:sp>
      <p:sp>
        <p:nvSpPr>
          <p:cNvPr id="5" name="object 5"/>
          <p:cNvSpPr/>
          <p:nvPr/>
        </p:nvSpPr>
        <p:spPr>
          <a:xfrm>
            <a:off x="1995462" y="1027010"/>
            <a:ext cx="2495550" cy="3671570"/>
          </a:xfrm>
          <a:custGeom>
            <a:avLst/>
            <a:gdLst/>
            <a:ahLst/>
            <a:cxnLst/>
            <a:rect l="l" t="t" r="r" b="b"/>
            <a:pathLst>
              <a:path w="2495550" h="3671570">
                <a:moveTo>
                  <a:pt x="0" y="0"/>
                </a:moveTo>
                <a:lnTo>
                  <a:pt x="2495461" y="0"/>
                </a:lnTo>
                <a:lnTo>
                  <a:pt x="2495461" y="3671112"/>
                </a:lnTo>
                <a:lnTo>
                  <a:pt x="0" y="3671112"/>
                </a:lnTo>
                <a:lnTo>
                  <a:pt x="0" y="0"/>
                </a:lnTo>
                <a:close/>
              </a:path>
            </a:pathLst>
          </a:custGeom>
          <a:solidFill>
            <a:srgbClr val="EFEFEF"/>
          </a:solidFill>
        </p:spPr>
        <p:txBody>
          <a:bodyPr wrap="square" lIns="0" tIns="0" rIns="0" bIns="0" rtlCol="0"/>
          <a:lstStyle/>
          <a:p>
            <a:endParaRPr/>
          </a:p>
        </p:txBody>
      </p:sp>
      <p:sp>
        <p:nvSpPr>
          <p:cNvPr id="6" name="object 6"/>
          <p:cNvSpPr txBox="1"/>
          <p:nvPr/>
        </p:nvSpPr>
        <p:spPr>
          <a:xfrm>
            <a:off x="2053038" y="1826037"/>
            <a:ext cx="2218690" cy="1663700"/>
          </a:xfrm>
          <a:prstGeom prst="rect">
            <a:avLst/>
          </a:prstGeom>
        </p:spPr>
        <p:txBody>
          <a:bodyPr vert="horz" wrap="square" lIns="0" tIns="0" rIns="0" bIns="0" rtlCol="0">
            <a:spAutoFit/>
          </a:bodyPr>
          <a:lstStyle/>
          <a:p>
            <a:pPr marL="350520" marR="179070" indent="184150">
              <a:lnSpc>
                <a:spcPct val="100800"/>
              </a:lnSpc>
            </a:pPr>
            <a:r>
              <a:rPr sz="1350" b="1" spc="-5" dirty="0">
                <a:latin typeface="Arial"/>
                <a:cs typeface="Arial"/>
              </a:rPr>
              <a:t>Public Health </a:t>
            </a:r>
            <a:r>
              <a:rPr sz="1350" b="1" spc="-15" dirty="0">
                <a:latin typeface="Arial"/>
                <a:cs typeface="Arial"/>
              </a:rPr>
              <a:t>or  </a:t>
            </a:r>
            <a:r>
              <a:rPr sz="1350" b="1" spc="-5" dirty="0">
                <a:latin typeface="Arial"/>
                <a:cs typeface="Arial"/>
              </a:rPr>
              <a:t>Health </a:t>
            </a:r>
            <a:r>
              <a:rPr sz="1350" b="1" spc="-10" dirty="0">
                <a:latin typeface="Arial"/>
                <a:cs typeface="Arial"/>
              </a:rPr>
              <a:t>Care</a:t>
            </a:r>
            <a:r>
              <a:rPr sz="1350" b="1" spc="-35" dirty="0">
                <a:latin typeface="Arial"/>
                <a:cs typeface="Arial"/>
              </a:rPr>
              <a:t> </a:t>
            </a:r>
            <a:r>
              <a:rPr sz="1350" b="1" spc="-10" dirty="0">
                <a:latin typeface="Arial"/>
                <a:cs typeface="Arial"/>
              </a:rPr>
              <a:t>Workers</a:t>
            </a:r>
            <a:endParaRPr sz="1350" dirty="0">
              <a:latin typeface="Arial"/>
              <a:cs typeface="Arial"/>
            </a:endParaRPr>
          </a:p>
          <a:p>
            <a:pPr>
              <a:lnSpc>
                <a:spcPct val="100000"/>
              </a:lnSpc>
              <a:spcBef>
                <a:spcPts val="40"/>
              </a:spcBef>
            </a:pPr>
            <a:endParaRPr sz="1350" dirty="0">
              <a:latin typeface="Times New Roman"/>
              <a:cs typeface="Times New Roman"/>
            </a:endParaRPr>
          </a:p>
          <a:p>
            <a:pPr marL="12700" marR="323215">
              <a:lnSpc>
                <a:spcPct val="100800"/>
              </a:lnSpc>
            </a:pPr>
            <a:r>
              <a:rPr sz="1350" dirty="0">
                <a:latin typeface="Arial"/>
                <a:cs typeface="Arial"/>
              </a:rPr>
              <a:t>Inform </a:t>
            </a:r>
            <a:r>
              <a:rPr sz="1350" spc="10" dirty="0">
                <a:latin typeface="Arial"/>
                <a:cs typeface="Arial"/>
              </a:rPr>
              <a:t>community</a:t>
            </a:r>
            <a:r>
              <a:rPr sz="1350" spc="-200" dirty="0">
                <a:latin typeface="Arial"/>
                <a:cs typeface="Arial"/>
              </a:rPr>
              <a:t> </a:t>
            </a:r>
            <a:r>
              <a:rPr sz="1350" spc="-5" dirty="0">
                <a:latin typeface="Arial"/>
                <a:cs typeface="Arial"/>
              </a:rPr>
              <a:t>health  assessments</a:t>
            </a:r>
            <a:endParaRPr sz="1350" dirty="0">
              <a:latin typeface="Arial"/>
              <a:cs typeface="Arial"/>
            </a:endParaRPr>
          </a:p>
          <a:p>
            <a:pPr>
              <a:lnSpc>
                <a:spcPct val="100000"/>
              </a:lnSpc>
              <a:spcBef>
                <a:spcPts val="40"/>
              </a:spcBef>
            </a:pPr>
            <a:endParaRPr sz="1450" dirty="0">
              <a:latin typeface="Times New Roman"/>
              <a:cs typeface="Times New Roman"/>
            </a:endParaRPr>
          </a:p>
          <a:p>
            <a:pPr marL="12700" marR="5080">
              <a:lnSpc>
                <a:spcPts val="1600"/>
              </a:lnSpc>
            </a:pPr>
            <a:r>
              <a:rPr sz="1350" spc="-15" dirty="0">
                <a:latin typeface="Arial"/>
                <a:cs typeface="Arial"/>
              </a:rPr>
              <a:t>Help </a:t>
            </a:r>
            <a:r>
              <a:rPr sz="1350" spc="-5" dirty="0">
                <a:latin typeface="Arial"/>
                <a:cs typeface="Arial"/>
              </a:rPr>
              <a:t>direct </a:t>
            </a:r>
            <a:r>
              <a:rPr sz="1350" spc="10" dirty="0">
                <a:latin typeface="Arial"/>
                <a:cs typeface="Arial"/>
              </a:rPr>
              <a:t>limited </a:t>
            </a:r>
            <a:r>
              <a:rPr sz="1350" dirty="0">
                <a:latin typeface="Arial"/>
                <a:cs typeface="Arial"/>
              </a:rPr>
              <a:t>dollars </a:t>
            </a:r>
            <a:r>
              <a:rPr sz="1350" spc="5" dirty="0">
                <a:latin typeface="Arial"/>
                <a:cs typeface="Arial"/>
              </a:rPr>
              <a:t>to  </a:t>
            </a:r>
            <a:r>
              <a:rPr sz="1350" spc="-15" dirty="0">
                <a:latin typeface="Arial"/>
                <a:cs typeface="Arial"/>
              </a:rPr>
              <a:t>where </a:t>
            </a:r>
            <a:r>
              <a:rPr sz="1350" spc="-10" dirty="0">
                <a:latin typeface="Arial"/>
                <a:cs typeface="Arial"/>
              </a:rPr>
              <a:t>there </a:t>
            </a:r>
            <a:r>
              <a:rPr sz="1350" spc="5" dirty="0">
                <a:latin typeface="Arial"/>
                <a:cs typeface="Arial"/>
              </a:rPr>
              <a:t>is </a:t>
            </a:r>
            <a:r>
              <a:rPr sz="1350" dirty="0">
                <a:latin typeface="Arial"/>
                <a:cs typeface="Arial"/>
              </a:rPr>
              <a:t>the </a:t>
            </a:r>
            <a:r>
              <a:rPr sz="1350" spc="5" dirty="0">
                <a:latin typeface="Arial"/>
                <a:cs typeface="Arial"/>
              </a:rPr>
              <a:t>most</a:t>
            </a:r>
            <a:r>
              <a:rPr sz="1350" spc="-15" dirty="0">
                <a:latin typeface="Arial"/>
                <a:cs typeface="Arial"/>
              </a:rPr>
              <a:t> </a:t>
            </a:r>
            <a:r>
              <a:rPr sz="1350" spc="-40" dirty="0">
                <a:latin typeface="Arial"/>
                <a:cs typeface="Arial"/>
              </a:rPr>
              <a:t>need</a:t>
            </a:r>
            <a:endParaRPr sz="1350" dirty="0">
              <a:latin typeface="Arial"/>
              <a:cs typeface="Arial"/>
            </a:endParaRPr>
          </a:p>
        </p:txBody>
      </p:sp>
      <p:sp>
        <p:nvSpPr>
          <p:cNvPr id="7" name="object 7"/>
          <p:cNvSpPr txBox="1"/>
          <p:nvPr/>
        </p:nvSpPr>
        <p:spPr>
          <a:xfrm>
            <a:off x="4824247" y="1027010"/>
            <a:ext cx="2567940" cy="3671570"/>
          </a:xfrm>
          <a:prstGeom prst="rect">
            <a:avLst/>
          </a:prstGeom>
          <a:solidFill>
            <a:srgbClr val="DD503E">
              <a:alpha val="39605"/>
            </a:srgbClr>
          </a:solidFill>
        </p:spPr>
        <p:txBody>
          <a:bodyPr vert="horz" wrap="square" lIns="0" tIns="0" rIns="0" bIns="0" rtlCol="0">
            <a:spAutoFit/>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marL="941069" marR="247650" indent="-694055">
              <a:lnSpc>
                <a:spcPct val="100800"/>
              </a:lnSpc>
              <a:spcBef>
                <a:spcPts val="1160"/>
              </a:spcBef>
            </a:pPr>
            <a:r>
              <a:rPr sz="1350" b="1" dirty="0">
                <a:latin typeface="Arial"/>
                <a:cs typeface="Arial"/>
              </a:rPr>
              <a:t>Community</a:t>
            </a:r>
            <a:r>
              <a:rPr sz="1350" b="1" spc="-100" dirty="0">
                <a:latin typeface="Arial"/>
                <a:cs typeface="Arial"/>
              </a:rPr>
              <a:t> </a:t>
            </a:r>
            <a:r>
              <a:rPr sz="1350" b="1" spc="-5" dirty="0">
                <a:latin typeface="Arial"/>
                <a:cs typeface="Arial"/>
              </a:rPr>
              <a:t>Development  </a:t>
            </a:r>
            <a:r>
              <a:rPr sz="1350" b="1" spc="5" dirty="0">
                <a:latin typeface="Arial"/>
                <a:cs typeface="Arial"/>
              </a:rPr>
              <a:t>Officials</a:t>
            </a:r>
            <a:endParaRPr sz="1350" dirty="0">
              <a:latin typeface="Arial"/>
              <a:cs typeface="Arial"/>
            </a:endParaRPr>
          </a:p>
          <a:p>
            <a:pPr>
              <a:lnSpc>
                <a:spcPct val="100000"/>
              </a:lnSpc>
              <a:spcBef>
                <a:spcPts val="50"/>
              </a:spcBef>
            </a:pPr>
            <a:endParaRPr sz="1350" dirty="0">
              <a:latin typeface="Times New Roman"/>
              <a:cs typeface="Times New Roman"/>
            </a:endParaRPr>
          </a:p>
          <a:p>
            <a:pPr marL="67310" marR="162560">
              <a:lnSpc>
                <a:spcPct val="100200"/>
              </a:lnSpc>
            </a:pPr>
            <a:r>
              <a:rPr sz="1350" spc="-5" dirty="0">
                <a:latin typeface="Arial"/>
                <a:cs typeface="Arial"/>
              </a:rPr>
              <a:t>Determine which  </a:t>
            </a:r>
            <a:r>
              <a:rPr sz="1350" spc="-10" dirty="0">
                <a:latin typeface="Arial"/>
                <a:cs typeface="Arial"/>
              </a:rPr>
              <a:t>neighborhoods </a:t>
            </a:r>
            <a:r>
              <a:rPr sz="1350" spc="-25" dirty="0">
                <a:latin typeface="Arial"/>
                <a:cs typeface="Arial"/>
              </a:rPr>
              <a:t>need  </a:t>
            </a:r>
            <a:r>
              <a:rPr sz="1350" spc="-5" dirty="0">
                <a:latin typeface="Arial"/>
                <a:cs typeface="Arial"/>
              </a:rPr>
              <a:t>investment </a:t>
            </a:r>
            <a:r>
              <a:rPr sz="1350" spc="5" dirty="0">
                <a:latin typeface="Arial"/>
                <a:cs typeface="Arial"/>
              </a:rPr>
              <a:t>to </a:t>
            </a:r>
            <a:r>
              <a:rPr sz="1350" dirty="0">
                <a:latin typeface="Arial"/>
                <a:cs typeface="Arial"/>
              </a:rPr>
              <a:t>fund </a:t>
            </a:r>
            <a:r>
              <a:rPr sz="1350" spc="-5" dirty="0">
                <a:latin typeface="Arial"/>
                <a:cs typeface="Arial"/>
              </a:rPr>
              <a:t>health  </a:t>
            </a:r>
            <a:r>
              <a:rPr sz="1350" spc="5" dirty="0">
                <a:latin typeface="Arial"/>
                <a:cs typeface="Arial"/>
              </a:rPr>
              <a:t>clinics, </a:t>
            </a:r>
            <a:r>
              <a:rPr sz="1350" spc="-5" dirty="0">
                <a:latin typeface="Arial"/>
                <a:cs typeface="Arial"/>
              </a:rPr>
              <a:t>preschools,</a:t>
            </a:r>
            <a:r>
              <a:rPr sz="1350" spc="-90" dirty="0">
                <a:latin typeface="Arial"/>
                <a:cs typeface="Arial"/>
              </a:rPr>
              <a:t> </a:t>
            </a:r>
            <a:r>
              <a:rPr sz="1350" spc="10" dirty="0">
                <a:latin typeface="Arial"/>
                <a:cs typeface="Arial"/>
              </a:rPr>
              <a:t>community  </a:t>
            </a:r>
            <a:r>
              <a:rPr sz="1350" spc="-10" dirty="0">
                <a:latin typeface="Arial"/>
                <a:cs typeface="Arial"/>
              </a:rPr>
              <a:t>centers, </a:t>
            </a:r>
            <a:r>
              <a:rPr sz="1350" spc="-5" dirty="0">
                <a:latin typeface="Arial"/>
                <a:cs typeface="Arial"/>
              </a:rPr>
              <a:t>housing,</a:t>
            </a:r>
            <a:r>
              <a:rPr sz="1350" spc="10" dirty="0">
                <a:latin typeface="Arial"/>
                <a:cs typeface="Arial"/>
              </a:rPr>
              <a:t> </a:t>
            </a:r>
            <a:r>
              <a:rPr sz="1350" spc="-10" dirty="0">
                <a:latin typeface="Arial"/>
                <a:cs typeface="Arial"/>
              </a:rPr>
              <a:t>etc.</a:t>
            </a:r>
            <a:endParaRPr sz="1350" dirty="0">
              <a:latin typeface="Arial"/>
              <a:cs typeface="Arial"/>
            </a:endParaRPr>
          </a:p>
        </p:txBody>
      </p:sp>
      <p:sp>
        <p:nvSpPr>
          <p:cNvPr id="8" name="object 8"/>
          <p:cNvSpPr txBox="1"/>
          <p:nvPr/>
        </p:nvSpPr>
        <p:spPr>
          <a:xfrm>
            <a:off x="8807935" y="4802206"/>
            <a:ext cx="133985" cy="128270"/>
          </a:xfrm>
          <a:prstGeom prst="rect">
            <a:avLst/>
          </a:prstGeom>
        </p:spPr>
        <p:txBody>
          <a:bodyPr vert="horz" wrap="square" lIns="0" tIns="0" rIns="0" bIns="0" rtlCol="0">
            <a:spAutoFit/>
          </a:bodyPr>
          <a:lstStyle/>
          <a:p>
            <a:pPr marL="12700">
              <a:lnSpc>
                <a:spcPct val="100000"/>
              </a:lnSpc>
            </a:pPr>
            <a:r>
              <a:rPr sz="750" spc="0" dirty="0">
                <a:solidFill>
                  <a:srgbClr val="595958"/>
                </a:solidFill>
                <a:latin typeface="Arial"/>
                <a:cs typeface="Arial"/>
              </a:rPr>
              <a:t>45</a:t>
            </a:r>
            <a:endParaRPr sz="75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1912620" cy="382905"/>
          </a:xfrm>
          <a:prstGeom prst="rect">
            <a:avLst/>
          </a:prstGeom>
        </p:spPr>
        <p:txBody>
          <a:bodyPr vert="horz" wrap="square" lIns="0" tIns="0" rIns="0" bIns="0" rtlCol="0">
            <a:spAutoFit/>
          </a:bodyPr>
          <a:lstStyle/>
          <a:p>
            <a:pPr marL="12700">
              <a:lnSpc>
                <a:spcPct val="100000"/>
              </a:lnSpc>
            </a:pPr>
            <a:r>
              <a:rPr sz="2400" spc="-10" dirty="0">
                <a:solidFill>
                  <a:srgbClr val="FFFFFF"/>
                </a:solidFill>
              </a:rPr>
              <a:t>Track</a:t>
            </a:r>
            <a:r>
              <a:rPr sz="2400" spc="-60" dirty="0">
                <a:solidFill>
                  <a:srgbClr val="FFFFFF"/>
                </a:solidFill>
              </a:rPr>
              <a:t> </a:t>
            </a:r>
            <a:r>
              <a:rPr sz="2400" spc="5" dirty="0">
                <a:solidFill>
                  <a:srgbClr val="FFFFFF"/>
                </a:solidFill>
              </a:rPr>
              <a:t>Impact</a:t>
            </a:r>
            <a:endParaRPr sz="2400"/>
          </a:p>
        </p:txBody>
      </p:sp>
      <p:sp>
        <p:nvSpPr>
          <p:cNvPr id="3" name="object 3"/>
          <p:cNvSpPr txBox="1"/>
          <p:nvPr/>
        </p:nvSpPr>
        <p:spPr>
          <a:xfrm>
            <a:off x="2616200" y="1650495"/>
            <a:ext cx="3043555" cy="1555750"/>
          </a:xfrm>
          <a:prstGeom prst="rect">
            <a:avLst/>
          </a:prstGeom>
        </p:spPr>
        <p:txBody>
          <a:bodyPr vert="horz" wrap="square" lIns="0" tIns="0" rIns="0" bIns="0" rtlCol="0">
            <a:spAutoFit/>
          </a:bodyPr>
          <a:lstStyle/>
          <a:p>
            <a:pPr marL="12700">
              <a:lnSpc>
                <a:spcPct val="100000"/>
              </a:lnSpc>
            </a:pPr>
            <a:r>
              <a:rPr sz="1650" b="1" spc="5" dirty="0">
                <a:solidFill>
                  <a:srgbClr val="06080A"/>
                </a:solidFill>
                <a:latin typeface="Arial"/>
                <a:cs typeface="Arial"/>
              </a:rPr>
              <a:t>Short </a:t>
            </a:r>
            <a:r>
              <a:rPr sz="1650" b="1" spc="15" dirty="0">
                <a:solidFill>
                  <a:srgbClr val="06080A"/>
                </a:solidFill>
                <a:latin typeface="Arial"/>
                <a:cs typeface="Arial"/>
              </a:rPr>
              <a:t>Term</a:t>
            </a:r>
            <a:r>
              <a:rPr sz="1650" b="1" spc="-200" dirty="0">
                <a:solidFill>
                  <a:srgbClr val="06080A"/>
                </a:solidFill>
                <a:latin typeface="Arial"/>
                <a:cs typeface="Arial"/>
              </a:rPr>
              <a:t> </a:t>
            </a:r>
            <a:r>
              <a:rPr sz="1650" b="1" spc="5" dirty="0">
                <a:solidFill>
                  <a:srgbClr val="06080A"/>
                </a:solidFill>
                <a:latin typeface="Arial"/>
                <a:cs typeface="Arial"/>
              </a:rPr>
              <a:t>Effect</a:t>
            </a:r>
            <a:endParaRPr sz="1650">
              <a:latin typeface="Arial"/>
              <a:cs typeface="Arial"/>
            </a:endParaRPr>
          </a:p>
          <a:p>
            <a:pPr marL="12700" marR="5080">
              <a:lnSpc>
                <a:spcPct val="170200"/>
              </a:lnSpc>
              <a:spcBef>
                <a:spcPts val="35"/>
              </a:spcBef>
            </a:pPr>
            <a:r>
              <a:rPr sz="1650" b="1" spc="5" dirty="0">
                <a:solidFill>
                  <a:srgbClr val="06080A"/>
                </a:solidFill>
                <a:latin typeface="Arial"/>
                <a:cs typeface="Arial"/>
              </a:rPr>
              <a:t>Catalog </a:t>
            </a:r>
            <a:r>
              <a:rPr sz="1650" b="1" spc="10" dirty="0">
                <a:solidFill>
                  <a:srgbClr val="06080A"/>
                </a:solidFill>
                <a:latin typeface="Arial"/>
                <a:cs typeface="Arial"/>
              </a:rPr>
              <a:t>Reactions</a:t>
            </a:r>
            <a:r>
              <a:rPr sz="1650" b="1" spc="-235" dirty="0">
                <a:solidFill>
                  <a:srgbClr val="06080A"/>
                </a:solidFill>
                <a:latin typeface="Arial"/>
                <a:cs typeface="Arial"/>
              </a:rPr>
              <a:t> </a:t>
            </a:r>
            <a:r>
              <a:rPr sz="1650" b="1" spc="10" dirty="0">
                <a:solidFill>
                  <a:srgbClr val="06080A"/>
                </a:solidFill>
                <a:latin typeface="Arial"/>
                <a:cs typeface="Arial"/>
              </a:rPr>
              <a:t>Responses  Track </a:t>
            </a:r>
            <a:r>
              <a:rPr sz="1650" b="1" spc="-5" dirty="0">
                <a:solidFill>
                  <a:srgbClr val="06080A"/>
                </a:solidFill>
                <a:latin typeface="Arial"/>
                <a:cs typeface="Arial"/>
              </a:rPr>
              <a:t>Use </a:t>
            </a:r>
            <a:r>
              <a:rPr sz="1650" b="1" spc="5" dirty="0">
                <a:solidFill>
                  <a:srgbClr val="06080A"/>
                </a:solidFill>
                <a:latin typeface="Arial"/>
                <a:cs typeface="Arial"/>
              </a:rPr>
              <a:t>State </a:t>
            </a:r>
            <a:r>
              <a:rPr sz="1650" b="1" spc="10" dirty="0">
                <a:solidFill>
                  <a:srgbClr val="06080A"/>
                </a:solidFill>
                <a:latin typeface="Arial"/>
                <a:cs typeface="Arial"/>
              </a:rPr>
              <a:t>and Local  </a:t>
            </a:r>
            <a:r>
              <a:rPr sz="1650" b="1" spc="5" dirty="0">
                <a:solidFill>
                  <a:srgbClr val="06080A"/>
                </a:solidFill>
                <a:latin typeface="Arial"/>
                <a:cs typeface="Arial"/>
              </a:rPr>
              <a:t>Research</a:t>
            </a:r>
            <a:r>
              <a:rPr sz="1650" b="1" spc="-150" dirty="0">
                <a:solidFill>
                  <a:srgbClr val="06080A"/>
                </a:solidFill>
                <a:latin typeface="Arial"/>
                <a:cs typeface="Arial"/>
              </a:rPr>
              <a:t> </a:t>
            </a:r>
            <a:r>
              <a:rPr sz="1650" b="1" spc="5" dirty="0">
                <a:solidFill>
                  <a:srgbClr val="06080A"/>
                </a:solidFill>
                <a:latin typeface="Arial"/>
                <a:cs typeface="Arial"/>
              </a:rPr>
              <a:t>use</a:t>
            </a:r>
            <a:endParaRPr sz="165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46</a:t>
            </a:r>
            <a:endParaRPr sz="85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474" y="559412"/>
            <a:ext cx="4363085" cy="443865"/>
          </a:xfrm>
          <a:prstGeom prst="rect">
            <a:avLst/>
          </a:prstGeom>
        </p:spPr>
        <p:txBody>
          <a:bodyPr vert="horz" wrap="square" lIns="0" tIns="0" rIns="0" bIns="0" rtlCol="0">
            <a:spAutoFit/>
          </a:bodyPr>
          <a:lstStyle/>
          <a:p>
            <a:pPr marL="12700">
              <a:lnSpc>
                <a:spcPct val="100000"/>
              </a:lnSpc>
            </a:pPr>
            <a:r>
              <a:rPr spc="-5" dirty="0"/>
              <a:t>Data </a:t>
            </a:r>
            <a:r>
              <a:rPr dirty="0"/>
              <a:t>Sharing</a:t>
            </a:r>
            <a:r>
              <a:rPr spc="-50" dirty="0"/>
              <a:t> </a:t>
            </a:r>
            <a:r>
              <a:rPr spc="-15" dirty="0"/>
              <a:t>Agreements</a:t>
            </a:r>
          </a:p>
        </p:txBody>
      </p:sp>
      <p:sp>
        <p:nvSpPr>
          <p:cNvPr id="3" name="object 3"/>
          <p:cNvSpPr txBox="1"/>
          <p:nvPr/>
        </p:nvSpPr>
        <p:spPr>
          <a:xfrm>
            <a:off x="635599" y="1202795"/>
            <a:ext cx="6979920" cy="871855"/>
          </a:xfrm>
          <a:prstGeom prst="rect">
            <a:avLst/>
          </a:prstGeom>
        </p:spPr>
        <p:txBody>
          <a:bodyPr vert="horz" wrap="square" lIns="0" tIns="0" rIns="0" bIns="0" rtlCol="0">
            <a:spAutoFit/>
          </a:bodyPr>
          <a:lstStyle/>
          <a:p>
            <a:pPr marL="345440" indent="-332740">
              <a:lnSpc>
                <a:spcPct val="100000"/>
              </a:lnSpc>
              <a:buChar char="●"/>
              <a:tabLst>
                <a:tab pos="345440" algn="l"/>
                <a:tab pos="346075" algn="l"/>
              </a:tabLst>
            </a:pPr>
            <a:r>
              <a:rPr sz="1600" spc="-10" dirty="0">
                <a:latin typeface="Arial"/>
                <a:cs typeface="Arial"/>
              </a:rPr>
              <a:t>Model </a:t>
            </a:r>
            <a:r>
              <a:rPr sz="1600" spc="-5" dirty="0">
                <a:latin typeface="Arial"/>
                <a:cs typeface="Arial"/>
              </a:rPr>
              <a:t>data sharing agreement developed </a:t>
            </a:r>
            <a:r>
              <a:rPr sz="1600" spc="-10" dirty="0">
                <a:latin typeface="Arial"/>
                <a:cs typeface="Arial"/>
              </a:rPr>
              <a:t>and </a:t>
            </a:r>
            <a:r>
              <a:rPr sz="1600" spc="-5" dirty="0">
                <a:latin typeface="Arial"/>
                <a:cs typeface="Arial"/>
              </a:rPr>
              <a:t>shared </a:t>
            </a:r>
            <a:r>
              <a:rPr sz="1600" spc="5" dirty="0">
                <a:latin typeface="Arial"/>
                <a:cs typeface="Arial"/>
              </a:rPr>
              <a:t>with</a:t>
            </a:r>
            <a:r>
              <a:rPr sz="1600" spc="95" dirty="0">
                <a:latin typeface="Arial"/>
                <a:cs typeface="Arial"/>
              </a:rPr>
              <a:t> </a:t>
            </a:r>
            <a:r>
              <a:rPr sz="1600" spc="-5" dirty="0">
                <a:latin typeface="Arial"/>
                <a:cs typeface="Arial"/>
              </a:rPr>
              <a:t>jurisdictions</a:t>
            </a:r>
            <a:endParaRPr sz="1600">
              <a:latin typeface="Arial"/>
              <a:cs typeface="Arial"/>
            </a:endParaRPr>
          </a:p>
          <a:p>
            <a:pPr marL="345440" marR="5080" indent="-332740">
              <a:lnSpc>
                <a:spcPct val="100000"/>
              </a:lnSpc>
              <a:spcBef>
                <a:spcPts val="985"/>
              </a:spcBef>
              <a:buChar char="●"/>
              <a:tabLst>
                <a:tab pos="345440" algn="l"/>
                <a:tab pos="346075" algn="l"/>
              </a:tabLst>
            </a:pPr>
            <a:r>
              <a:rPr sz="1600" spc="-5" dirty="0">
                <a:latin typeface="Arial"/>
                <a:cs typeface="Arial"/>
              </a:rPr>
              <a:t>52 of 57 </a:t>
            </a:r>
            <a:r>
              <a:rPr sz="1600" dirty="0">
                <a:latin typeface="Arial"/>
                <a:cs typeface="Arial"/>
              </a:rPr>
              <a:t>jurisdictions </a:t>
            </a:r>
            <a:r>
              <a:rPr sz="1600" spc="-5" dirty="0">
                <a:latin typeface="Arial"/>
                <a:cs typeface="Arial"/>
              </a:rPr>
              <a:t>shared decedent residence address </a:t>
            </a:r>
            <a:r>
              <a:rPr sz="1600" dirty="0">
                <a:latin typeface="Arial"/>
                <a:cs typeface="Arial"/>
              </a:rPr>
              <a:t>information </a:t>
            </a:r>
            <a:r>
              <a:rPr sz="1600" spc="5" dirty="0">
                <a:latin typeface="Arial"/>
                <a:cs typeface="Arial"/>
              </a:rPr>
              <a:t>with  </a:t>
            </a:r>
            <a:r>
              <a:rPr sz="1600" spc="-20" dirty="0">
                <a:latin typeface="Arial"/>
                <a:cs typeface="Arial"/>
              </a:rPr>
              <a:t>NCHS </a:t>
            </a:r>
            <a:r>
              <a:rPr sz="1600" dirty="0">
                <a:latin typeface="Arial"/>
                <a:cs typeface="Arial"/>
              </a:rPr>
              <a:t>for use </a:t>
            </a:r>
            <a:r>
              <a:rPr sz="1600" spc="-5" dirty="0">
                <a:latin typeface="Arial"/>
                <a:cs typeface="Arial"/>
              </a:rPr>
              <a:t>on </a:t>
            </a:r>
            <a:r>
              <a:rPr sz="1600" dirty="0">
                <a:latin typeface="Arial"/>
                <a:cs typeface="Arial"/>
              </a:rPr>
              <a:t>this</a:t>
            </a:r>
            <a:r>
              <a:rPr sz="1600" spc="-15" dirty="0">
                <a:latin typeface="Arial"/>
                <a:cs typeface="Arial"/>
              </a:rPr>
              <a:t> </a:t>
            </a:r>
            <a:r>
              <a:rPr sz="1600" spc="-5" dirty="0">
                <a:latin typeface="Arial"/>
                <a:cs typeface="Arial"/>
              </a:rPr>
              <a:t>project</a:t>
            </a:r>
            <a:endParaRPr sz="1600">
              <a:latin typeface="Arial"/>
              <a:cs typeface="Arial"/>
            </a:endParaRPr>
          </a:p>
        </p:txBody>
      </p:sp>
      <p:sp>
        <p:nvSpPr>
          <p:cNvPr id="4" name="object 4"/>
          <p:cNvSpPr txBox="1"/>
          <p:nvPr/>
        </p:nvSpPr>
        <p:spPr>
          <a:xfrm>
            <a:off x="509474" y="2608929"/>
            <a:ext cx="3211830" cy="443865"/>
          </a:xfrm>
          <a:prstGeom prst="rect">
            <a:avLst/>
          </a:prstGeom>
        </p:spPr>
        <p:txBody>
          <a:bodyPr vert="horz" wrap="square" lIns="0" tIns="0" rIns="0" bIns="0" rtlCol="0">
            <a:spAutoFit/>
          </a:bodyPr>
          <a:lstStyle/>
          <a:p>
            <a:pPr marL="12700">
              <a:lnSpc>
                <a:spcPct val="100000"/>
              </a:lnSpc>
            </a:pPr>
            <a:r>
              <a:rPr sz="2800" b="1" spc="-5" dirty="0">
                <a:solidFill>
                  <a:srgbClr val="5B2441"/>
                </a:solidFill>
                <a:latin typeface="Arial"/>
                <a:cs typeface="Arial"/>
              </a:rPr>
              <a:t>Data</a:t>
            </a:r>
            <a:r>
              <a:rPr sz="2800" b="1" spc="-80" dirty="0">
                <a:solidFill>
                  <a:srgbClr val="5B2441"/>
                </a:solidFill>
                <a:latin typeface="Arial"/>
                <a:cs typeface="Arial"/>
              </a:rPr>
              <a:t> </a:t>
            </a:r>
            <a:r>
              <a:rPr sz="2800" b="1" dirty="0">
                <a:solidFill>
                  <a:srgbClr val="5B2441"/>
                </a:solidFill>
                <a:latin typeface="Arial"/>
                <a:cs typeface="Arial"/>
              </a:rPr>
              <a:t>Transmission</a:t>
            </a:r>
            <a:endParaRPr sz="2800">
              <a:latin typeface="Arial"/>
              <a:cs typeface="Arial"/>
            </a:endParaRPr>
          </a:p>
        </p:txBody>
      </p:sp>
      <p:sp>
        <p:nvSpPr>
          <p:cNvPr id="5" name="object 5"/>
          <p:cNvSpPr txBox="1"/>
          <p:nvPr/>
        </p:nvSpPr>
        <p:spPr>
          <a:xfrm>
            <a:off x="635599" y="3256817"/>
            <a:ext cx="5628640" cy="628650"/>
          </a:xfrm>
          <a:prstGeom prst="rect">
            <a:avLst/>
          </a:prstGeom>
        </p:spPr>
        <p:txBody>
          <a:bodyPr vert="horz" wrap="square" lIns="0" tIns="0" rIns="0" bIns="0" rtlCol="0">
            <a:spAutoFit/>
          </a:bodyPr>
          <a:lstStyle/>
          <a:p>
            <a:pPr marL="345440" indent="-332740">
              <a:lnSpc>
                <a:spcPct val="100000"/>
              </a:lnSpc>
              <a:buChar char="●"/>
              <a:tabLst>
                <a:tab pos="345440" algn="l"/>
                <a:tab pos="346075" algn="l"/>
              </a:tabLst>
            </a:pPr>
            <a:r>
              <a:rPr sz="1600" spc="-10" dirty="0">
                <a:latin typeface="Arial"/>
                <a:cs typeface="Arial"/>
              </a:rPr>
              <a:t>File </a:t>
            </a:r>
            <a:r>
              <a:rPr sz="1600" dirty="0">
                <a:latin typeface="Arial"/>
                <a:cs typeface="Arial"/>
              </a:rPr>
              <a:t>format created </a:t>
            </a:r>
            <a:r>
              <a:rPr sz="1600" spc="-10" dirty="0">
                <a:latin typeface="Arial"/>
                <a:cs typeface="Arial"/>
              </a:rPr>
              <a:t>and </a:t>
            </a:r>
            <a:r>
              <a:rPr sz="1600" spc="-5" dirty="0">
                <a:latin typeface="Arial"/>
                <a:cs typeface="Arial"/>
              </a:rPr>
              <a:t>data </a:t>
            </a:r>
            <a:r>
              <a:rPr sz="1600" dirty="0">
                <a:latin typeface="Arial"/>
                <a:cs typeface="Arial"/>
              </a:rPr>
              <a:t>transmitted securely </a:t>
            </a:r>
            <a:r>
              <a:rPr sz="1600" spc="5" dirty="0">
                <a:latin typeface="Arial"/>
                <a:cs typeface="Arial"/>
              </a:rPr>
              <a:t>to</a:t>
            </a:r>
            <a:r>
              <a:rPr sz="1600" spc="-70" dirty="0">
                <a:latin typeface="Arial"/>
                <a:cs typeface="Arial"/>
              </a:rPr>
              <a:t> </a:t>
            </a:r>
            <a:r>
              <a:rPr sz="1600" spc="-20" dirty="0">
                <a:latin typeface="Arial"/>
                <a:cs typeface="Arial"/>
              </a:rPr>
              <a:t>NCHS</a:t>
            </a:r>
            <a:endParaRPr sz="1600">
              <a:latin typeface="Arial"/>
              <a:cs typeface="Arial"/>
            </a:endParaRPr>
          </a:p>
          <a:p>
            <a:pPr marL="345440" indent="-332740">
              <a:lnSpc>
                <a:spcPct val="100000"/>
              </a:lnSpc>
              <a:spcBef>
                <a:spcPts val="985"/>
              </a:spcBef>
              <a:buChar char="●"/>
              <a:tabLst>
                <a:tab pos="345440" algn="l"/>
                <a:tab pos="346075" algn="l"/>
              </a:tabLst>
            </a:pPr>
            <a:r>
              <a:rPr sz="1600" spc="-5" dirty="0">
                <a:latin typeface="Arial"/>
                <a:cs typeface="Arial"/>
              </a:rPr>
              <a:t>Six </a:t>
            </a:r>
            <a:r>
              <a:rPr sz="1600" spc="-15" dirty="0">
                <a:latin typeface="Arial"/>
                <a:cs typeface="Arial"/>
              </a:rPr>
              <a:t>years </a:t>
            </a:r>
            <a:r>
              <a:rPr sz="1600" spc="-5" dirty="0">
                <a:latin typeface="Arial"/>
                <a:cs typeface="Arial"/>
              </a:rPr>
              <a:t>of data </a:t>
            </a:r>
            <a:r>
              <a:rPr sz="1600" dirty="0">
                <a:latin typeface="Arial"/>
                <a:cs typeface="Arial"/>
              </a:rPr>
              <a:t>which </a:t>
            </a:r>
            <a:r>
              <a:rPr sz="1600" spc="-5" dirty="0">
                <a:latin typeface="Arial"/>
                <a:cs typeface="Arial"/>
              </a:rPr>
              <a:t>included </a:t>
            </a:r>
            <a:r>
              <a:rPr sz="1600" spc="-10" dirty="0">
                <a:latin typeface="Arial"/>
                <a:cs typeface="Arial"/>
              </a:rPr>
              <a:t>2010 </a:t>
            </a:r>
            <a:r>
              <a:rPr sz="1600" spc="-5" dirty="0">
                <a:latin typeface="Arial"/>
                <a:cs typeface="Arial"/>
              </a:rPr>
              <a:t>-</a:t>
            </a:r>
            <a:r>
              <a:rPr sz="1600" spc="35" dirty="0">
                <a:latin typeface="Arial"/>
                <a:cs typeface="Arial"/>
              </a:rPr>
              <a:t> </a:t>
            </a:r>
            <a:r>
              <a:rPr sz="1600" spc="-5" dirty="0">
                <a:latin typeface="Arial"/>
                <a:cs typeface="Arial"/>
              </a:rPr>
              <a:t>2015</a:t>
            </a:r>
            <a:endParaRPr sz="1600">
              <a:latin typeface="Arial"/>
              <a:cs typeface="Arial"/>
            </a:endParaRPr>
          </a:p>
        </p:txBody>
      </p:sp>
      <p:sp>
        <p:nvSpPr>
          <p:cNvPr id="6" name="object 6"/>
          <p:cNvSpPr/>
          <p:nvPr/>
        </p:nvSpPr>
        <p:spPr>
          <a:xfrm>
            <a:off x="6391790" y="4328757"/>
            <a:ext cx="2657615" cy="72070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243142" y="4310735"/>
            <a:ext cx="432434" cy="756920"/>
          </a:xfrm>
          <a:custGeom>
            <a:avLst/>
            <a:gdLst/>
            <a:ahLst/>
            <a:cxnLst/>
            <a:rect l="l" t="t" r="r" b="b"/>
            <a:pathLst>
              <a:path w="432434" h="756920">
                <a:moveTo>
                  <a:pt x="0" y="0"/>
                </a:moveTo>
                <a:lnTo>
                  <a:pt x="432422" y="0"/>
                </a:lnTo>
                <a:lnTo>
                  <a:pt x="432422" y="756742"/>
                </a:lnTo>
                <a:lnTo>
                  <a:pt x="0" y="756742"/>
                </a:lnTo>
                <a:lnTo>
                  <a:pt x="0" y="0"/>
                </a:lnTo>
                <a:close/>
              </a:path>
            </a:pathLst>
          </a:custGeom>
          <a:solidFill>
            <a:srgbClr val="FFFFFF"/>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2524" y="496613"/>
            <a:ext cx="1877695" cy="443865"/>
          </a:xfrm>
          <a:prstGeom prst="rect">
            <a:avLst/>
          </a:prstGeom>
        </p:spPr>
        <p:txBody>
          <a:bodyPr vert="horz" wrap="square" lIns="0" tIns="0" rIns="0" bIns="0" rtlCol="0">
            <a:spAutoFit/>
          </a:bodyPr>
          <a:lstStyle/>
          <a:p>
            <a:pPr marL="12700">
              <a:lnSpc>
                <a:spcPct val="100000"/>
              </a:lnSpc>
            </a:pPr>
            <a:r>
              <a:rPr spc="-10" dirty="0"/>
              <a:t>Geocoding</a:t>
            </a:r>
          </a:p>
        </p:txBody>
      </p:sp>
      <p:sp>
        <p:nvSpPr>
          <p:cNvPr id="3" name="object 3"/>
          <p:cNvSpPr txBox="1"/>
          <p:nvPr/>
        </p:nvSpPr>
        <p:spPr>
          <a:xfrm>
            <a:off x="688648" y="1139996"/>
            <a:ext cx="4639945" cy="259079"/>
          </a:xfrm>
          <a:prstGeom prst="rect">
            <a:avLst/>
          </a:prstGeom>
        </p:spPr>
        <p:txBody>
          <a:bodyPr vert="horz" wrap="square" lIns="0" tIns="0" rIns="0" bIns="0" rtlCol="0">
            <a:spAutoFit/>
          </a:bodyPr>
          <a:lstStyle/>
          <a:p>
            <a:pPr marL="345440" indent="-332740">
              <a:lnSpc>
                <a:spcPct val="100000"/>
              </a:lnSpc>
              <a:buChar char="●"/>
              <a:tabLst>
                <a:tab pos="345440" algn="l"/>
                <a:tab pos="346075" algn="l"/>
              </a:tabLst>
            </a:pPr>
            <a:r>
              <a:rPr sz="1600" spc="-5" dirty="0">
                <a:latin typeface="Arial"/>
                <a:cs typeface="Arial"/>
              </a:rPr>
              <a:t>All data geocoded using </a:t>
            </a:r>
            <a:r>
              <a:rPr sz="1600" dirty="0">
                <a:latin typeface="Arial"/>
                <a:cs typeface="Arial"/>
              </a:rPr>
              <a:t>the same</a:t>
            </a:r>
            <a:r>
              <a:rPr sz="1600" spc="-40" dirty="0">
                <a:latin typeface="Arial"/>
                <a:cs typeface="Arial"/>
              </a:rPr>
              <a:t> </a:t>
            </a:r>
            <a:r>
              <a:rPr sz="1600" spc="-5" dirty="0">
                <a:latin typeface="Arial"/>
                <a:cs typeface="Arial"/>
              </a:rPr>
              <a:t>methodology</a:t>
            </a:r>
            <a:endParaRPr sz="1600" dirty="0">
              <a:latin typeface="Arial"/>
              <a:cs typeface="Arial"/>
            </a:endParaRPr>
          </a:p>
        </p:txBody>
      </p:sp>
      <p:sp>
        <p:nvSpPr>
          <p:cNvPr id="4" name="object 4"/>
          <p:cNvSpPr txBox="1"/>
          <p:nvPr/>
        </p:nvSpPr>
        <p:spPr>
          <a:xfrm>
            <a:off x="562524" y="1721819"/>
            <a:ext cx="2237105" cy="443865"/>
          </a:xfrm>
          <a:prstGeom prst="rect">
            <a:avLst/>
          </a:prstGeom>
        </p:spPr>
        <p:txBody>
          <a:bodyPr vert="horz" wrap="square" lIns="0" tIns="0" rIns="0" bIns="0" rtlCol="0">
            <a:spAutoFit/>
          </a:bodyPr>
          <a:lstStyle/>
          <a:p>
            <a:pPr marL="12700">
              <a:lnSpc>
                <a:spcPct val="100000"/>
              </a:lnSpc>
            </a:pPr>
            <a:r>
              <a:rPr sz="2800" b="1" spc="-5" dirty="0">
                <a:solidFill>
                  <a:srgbClr val="5B2441"/>
                </a:solidFill>
                <a:latin typeface="Arial"/>
                <a:cs typeface="Arial"/>
              </a:rPr>
              <a:t>Methodology</a:t>
            </a:r>
            <a:endParaRPr sz="2800">
              <a:latin typeface="Arial"/>
              <a:cs typeface="Arial"/>
            </a:endParaRPr>
          </a:p>
        </p:txBody>
      </p:sp>
      <p:sp>
        <p:nvSpPr>
          <p:cNvPr id="5" name="object 5"/>
          <p:cNvSpPr txBox="1"/>
          <p:nvPr/>
        </p:nvSpPr>
        <p:spPr>
          <a:xfrm>
            <a:off x="688648" y="2365202"/>
            <a:ext cx="7671434" cy="1732280"/>
          </a:xfrm>
          <a:prstGeom prst="rect">
            <a:avLst/>
          </a:prstGeom>
        </p:spPr>
        <p:txBody>
          <a:bodyPr vert="horz" wrap="square" lIns="0" tIns="0" rIns="0" bIns="0" rtlCol="0">
            <a:spAutoFit/>
          </a:bodyPr>
          <a:lstStyle/>
          <a:p>
            <a:pPr marL="345440" marR="314325" indent="-332740">
              <a:lnSpc>
                <a:spcPct val="100000"/>
              </a:lnSpc>
              <a:buChar char="●"/>
              <a:tabLst>
                <a:tab pos="345440" algn="l"/>
                <a:tab pos="346075" algn="l"/>
              </a:tabLst>
            </a:pPr>
            <a:r>
              <a:rPr sz="1600" dirty="0">
                <a:latin typeface="Arial"/>
                <a:cs typeface="Arial"/>
              </a:rPr>
              <a:t>Life </a:t>
            </a:r>
            <a:r>
              <a:rPr sz="1600" spc="-5" dirty="0">
                <a:latin typeface="Arial"/>
                <a:cs typeface="Arial"/>
              </a:rPr>
              <a:t>expectancy </a:t>
            </a:r>
            <a:r>
              <a:rPr sz="1600" dirty="0">
                <a:latin typeface="Arial"/>
                <a:cs typeface="Arial"/>
              </a:rPr>
              <a:t>estimates were calculated </a:t>
            </a:r>
            <a:r>
              <a:rPr sz="1600" spc="-5" dirty="0">
                <a:latin typeface="Arial"/>
                <a:cs typeface="Arial"/>
              </a:rPr>
              <a:t>by </a:t>
            </a:r>
            <a:r>
              <a:rPr sz="1600" dirty="0">
                <a:latin typeface="Arial"/>
                <a:cs typeface="Arial"/>
              </a:rPr>
              <a:t>constructing </a:t>
            </a:r>
            <a:r>
              <a:rPr sz="1600" spc="-5" dirty="0">
                <a:latin typeface="Arial"/>
                <a:cs typeface="Arial"/>
              </a:rPr>
              <a:t>a </a:t>
            </a:r>
            <a:r>
              <a:rPr sz="1600" dirty="0">
                <a:latin typeface="Arial"/>
                <a:cs typeface="Arial"/>
              </a:rPr>
              <a:t>life </a:t>
            </a:r>
            <a:r>
              <a:rPr sz="1600" spc="-5" dirty="0">
                <a:latin typeface="Arial"/>
                <a:cs typeface="Arial"/>
              </a:rPr>
              <a:t>table </a:t>
            </a:r>
            <a:r>
              <a:rPr sz="1600" dirty="0">
                <a:latin typeface="Arial"/>
                <a:cs typeface="Arial"/>
              </a:rPr>
              <a:t>for </a:t>
            </a:r>
            <a:r>
              <a:rPr sz="1600" spc="-5" dirty="0">
                <a:latin typeface="Arial"/>
                <a:cs typeface="Arial"/>
              </a:rPr>
              <a:t>each  </a:t>
            </a:r>
            <a:r>
              <a:rPr sz="1600" dirty="0">
                <a:latin typeface="Arial"/>
                <a:cs typeface="Arial"/>
              </a:rPr>
              <a:t>census</a:t>
            </a:r>
            <a:r>
              <a:rPr sz="1600" spc="-130" dirty="0">
                <a:latin typeface="Arial"/>
                <a:cs typeface="Arial"/>
              </a:rPr>
              <a:t> </a:t>
            </a:r>
            <a:r>
              <a:rPr sz="1600" spc="5" dirty="0">
                <a:latin typeface="Arial"/>
                <a:cs typeface="Arial"/>
              </a:rPr>
              <a:t>tract</a:t>
            </a:r>
            <a:endParaRPr sz="1600" dirty="0">
              <a:latin typeface="Arial"/>
              <a:cs typeface="Arial"/>
            </a:endParaRPr>
          </a:p>
          <a:p>
            <a:pPr marL="345440" marR="160020" indent="-332740">
              <a:lnSpc>
                <a:spcPct val="100000"/>
              </a:lnSpc>
              <a:spcBef>
                <a:spcPts val="985"/>
              </a:spcBef>
              <a:buChar char="●"/>
              <a:tabLst>
                <a:tab pos="345440" algn="l"/>
                <a:tab pos="346075" algn="l"/>
              </a:tabLst>
            </a:pPr>
            <a:r>
              <a:rPr sz="1600" dirty="0">
                <a:latin typeface="Arial"/>
                <a:cs typeface="Arial"/>
              </a:rPr>
              <a:t>The estimate </a:t>
            </a:r>
            <a:r>
              <a:rPr sz="1600" spc="-5" dirty="0">
                <a:latin typeface="Arial"/>
                <a:cs typeface="Arial"/>
              </a:rPr>
              <a:t>is a </a:t>
            </a:r>
            <a:r>
              <a:rPr sz="1600" dirty="0">
                <a:latin typeface="Arial"/>
                <a:cs typeface="Arial"/>
              </a:rPr>
              <a:t>summary </a:t>
            </a:r>
            <a:r>
              <a:rPr sz="1600" spc="-5" dirty="0">
                <a:latin typeface="Arial"/>
                <a:cs typeface="Arial"/>
              </a:rPr>
              <a:t>measure that is based on </a:t>
            </a:r>
            <a:r>
              <a:rPr sz="1600" dirty="0">
                <a:latin typeface="Arial"/>
                <a:cs typeface="Arial"/>
              </a:rPr>
              <a:t>the </a:t>
            </a:r>
            <a:r>
              <a:rPr sz="1600" spc="-5" dirty="0">
                <a:latin typeface="Arial"/>
                <a:cs typeface="Arial"/>
              </a:rPr>
              <a:t>number of deaths </a:t>
            </a:r>
            <a:r>
              <a:rPr sz="1600" spc="-10" dirty="0">
                <a:latin typeface="Arial"/>
                <a:cs typeface="Arial"/>
              </a:rPr>
              <a:t>and  </a:t>
            </a:r>
            <a:r>
              <a:rPr sz="1600" spc="-5" dirty="0">
                <a:latin typeface="Arial"/>
                <a:cs typeface="Arial"/>
              </a:rPr>
              <a:t>age at death of </a:t>
            </a:r>
            <a:r>
              <a:rPr sz="1600" dirty="0">
                <a:latin typeface="Arial"/>
                <a:cs typeface="Arial"/>
              </a:rPr>
              <a:t>the </a:t>
            </a:r>
            <a:r>
              <a:rPr sz="1600" spc="-5" dirty="0">
                <a:latin typeface="Arial"/>
                <a:cs typeface="Arial"/>
              </a:rPr>
              <a:t>residents in each </a:t>
            </a:r>
            <a:r>
              <a:rPr sz="1600" dirty="0">
                <a:latin typeface="Arial"/>
                <a:cs typeface="Arial"/>
              </a:rPr>
              <a:t>census tract </a:t>
            </a:r>
            <a:r>
              <a:rPr sz="1600" spc="-5" dirty="0">
                <a:latin typeface="Arial"/>
                <a:cs typeface="Arial"/>
              </a:rPr>
              <a:t>during </a:t>
            </a:r>
            <a:r>
              <a:rPr sz="1600" dirty="0">
                <a:latin typeface="Arial"/>
                <a:cs typeface="Arial"/>
              </a:rPr>
              <a:t>the </a:t>
            </a:r>
            <a:r>
              <a:rPr sz="1600" spc="-15" dirty="0">
                <a:latin typeface="Arial"/>
                <a:cs typeface="Arial"/>
              </a:rPr>
              <a:t>years</a:t>
            </a:r>
            <a:r>
              <a:rPr sz="1600" spc="90" dirty="0">
                <a:latin typeface="Arial"/>
                <a:cs typeface="Arial"/>
              </a:rPr>
              <a:t> </a:t>
            </a:r>
            <a:r>
              <a:rPr sz="1600" spc="-10" dirty="0">
                <a:latin typeface="Arial"/>
                <a:cs typeface="Arial"/>
              </a:rPr>
              <a:t>2010-2015</a:t>
            </a:r>
            <a:endParaRPr sz="1600" dirty="0">
              <a:latin typeface="Arial"/>
              <a:cs typeface="Arial"/>
            </a:endParaRPr>
          </a:p>
          <a:p>
            <a:pPr marL="345440" marR="5080" indent="-332740">
              <a:lnSpc>
                <a:spcPct val="100000"/>
              </a:lnSpc>
              <a:spcBef>
                <a:spcPts val="1019"/>
              </a:spcBef>
              <a:buChar char="●"/>
              <a:tabLst>
                <a:tab pos="345440" algn="l"/>
                <a:tab pos="346075" algn="l"/>
              </a:tabLst>
            </a:pPr>
            <a:r>
              <a:rPr sz="1600" dirty="0">
                <a:latin typeface="Arial"/>
                <a:cs typeface="Arial"/>
              </a:rPr>
              <a:t>Life </a:t>
            </a:r>
            <a:r>
              <a:rPr sz="1600" spc="-5" dirty="0">
                <a:latin typeface="Arial"/>
                <a:cs typeface="Arial"/>
              </a:rPr>
              <a:t>tables are </a:t>
            </a:r>
            <a:r>
              <a:rPr sz="1600" dirty="0">
                <a:latin typeface="Arial"/>
                <a:cs typeface="Arial"/>
              </a:rPr>
              <a:t>computed </a:t>
            </a:r>
            <a:r>
              <a:rPr sz="1600" spc="-5" dirty="0">
                <a:latin typeface="Arial"/>
                <a:cs typeface="Arial"/>
              </a:rPr>
              <a:t>using death </a:t>
            </a:r>
            <a:r>
              <a:rPr sz="1600" dirty="0">
                <a:latin typeface="Arial"/>
                <a:cs typeface="Arial"/>
              </a:rPr>
              <a:t>certificate </a:t>
            </a:r>
            <a:r>
              <a:rPr sz="1600" spc="-5" dirty="0">
                <a:latin typeface="Arial"/>
                <a:cs typeface="Arial"/>
              </a:rPr>
              <a:t>data </a:t>
            </a:r>
            <a:r>
              <a:rPr sz="1600" spc="-10" dirty="0">
                <a:latin typeface="Arial"/>
                <a:cs typeface="Arial"/>
              </a:rPr>
              <a:t>and </a:t>
            </a:r>
            <a:r>
              <a:rPr sz="1600" spc="-5" dirty="0">
                <a:latin typeface="Arial"/>
                <a:cs typeface="Arial"/>
              </a:rPr>
              <a:t>population </a:t>
            </a:r>
            <a:r>
              <a:rPr sz="1600" dirty="0">
                <a:latin typeface="Arial"/>
                <a:cs typeface="Arial"/>
              </a:rPr>
              <a:t>estimates  from </a:t>
            </a:r>
            <a:r>
              <a:rPr sz="1600" spc="-5" dirty="0">
                <a:latin typeface="Arial"/>
                <a:cs typeface="Arial"/>
              </a:rPr>
              <a:t>both </a:t>
            </a:r>
            <a:r>
              <a:rPr sz="1600" dirty="0">
                <a:latin typeface="Arial"/>
                <a:cs typeface="Arial"/>
              </a:rPr>
              <a:t>the </a:t>
            </a:r>
            <a:r>
              <a:rPr sz="1600" spc="-10" dirty="0">
                <a:latin typeface="Arial"/>
                <a:cs typeface="Arial"/>
              </a:rPr>
              <a:t>2010 </a:t>
            </a:r>
            <a:r>
              <a:rPr sz="1600" spc="-5" dirty="0">
                <a:latin typeface="Arial"/>
                <a:cs typeface="Arial"/>
              </a:rPr>
              <a:t>U.S. </a:t>
            </a:r>
            <a:r>
              <a:rPr sz="1600" dirty="0">
                <a:latin typeface="Arial"/>
                <a:cs typeface="Arial"/>
              </a:rPr>
              <a:t>census </a:t>
            </a:r>
            <a:r>
              <a:rPr sz="1600" spc="-10" dirty="0">
                <a:latin typeface="Arial"/>
                <a:cs typeface="Arial"/>
              </a:rPr>
              <a:t>and </a:t>
            </a:r>
            <a:r>
              <a:rPr sz="1600" dirty="0">
                <a:latin typeface="Arial"/>
                <a:cs typeface="Arial"/>
              </a:rPr>
              <a:t>the </a:t>
            </a:r>
            <a:r>
              <a:rPr sz="1600" spc="-10" dirty="0">
                <a:latin typeface="Arial"/>
                <a:cs typeface="Arial"/>
              </a:rPr>
              <a:t>2011-2015 </a:t>
            </a:r>
            <a:r>
              <a:rPr sz="1600" spc="-5" dirty="0">
                <a:latin typeface="Arial"/>
                <a:cs typeface="Arial"/>
              </a:rPr>
              <a:t>American Community</a:t>
            </a:r>
            <a:r>
              <a:rPr sz="1600" spc="105" dirty="0">
                <a:latin typeface="Arial"/>
                <a:cs typeface="Arial"/>
              </a:rPr>
              <a:t> </a:t>
            </a:r>
            <a:r>
              <a:rPr sz="1600" spc="-5" dirty="0">
                <a:latin typeface="Arial"/>
                <a:cs typeface="Arial"/>
              </a:rPr>
              <a:t>Survey</a:t>
            </a:r>
            <a:endParaRPr sz="16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4199" y="750437"/>
            <a:ext cx="6296025" cy="443865"/>
          </a:xfrm>
          <a:prstGeom prst="rect">
            <a:avLst/>
          </a:prstGeom>
        </p:spPr>
        <p:txBody>
          <a:bodyPr vert="horz" wrap="square" lIns="0" tIns="0" rIns="0" bIns="0" rtlCol="0">
            <a:spAutoFit/>
          </a:bodyPr>
          <a:lstStyle/>
          <a:p>
            <a:pPr marL="12700">
              <a:lnSpc>
                <a:spcPct val="100000"/>
              </a:lnSpc>
            </a:pPr>
            <a:r>
              <a:rPr dirty="0"/>
              <a:t>Release </a:t>
            </a:r>
            <a:r>
              <a:rPr spc="-5" dirty="0"/>
              <a:t>of Geocoded Data/Estimates</a:t>
            </a:r>
          </a:p>
        </p:txBody>
      </p:sp>
      <p:sp>
        <p:nvSpPr>
          <p:cNvPr id="3" name="object 3"/>
          <p:cNvSpPr txBox="1"/>
          <p:nvPr/>
        </p:nvSpPr>
        <p:spPr>
          <a:xfrm>
            <a:off x="922223" y="1392897"/>
            <a:ext cx="6722109" cy="628650"/>
          </a:xfrm>
          <a:prstGeom prst="rect">
            <a:avLst/>
          </a:prstGeom>
        </p:spPr>
        <p:txBody>
          <a:bodyPr vert="horz" wrap="square" lIns="0" tIns="0" rIns="0" bIns="0" rtlCol="0">
            <a:spAutoFit/>
          </a:bodyPr>
          <a:lstStyle/>
          <a:p>
            <a:pPr marL="345440" indent="-332740">
              <a:lnSpc>
                <a:spcPct val="100000"/>
              </a:lnSpc>
              <a:buChar char="●"/>
              <a:tabLst>
                <a:tab pos="345440" algn="l"/>
                <a:tab pos="346075" algn="l"/>
              </a:tabLst>
            </a:pPr>
            <a:r>
              <a:rPr sz="1600" spc="-10" dirty="0">
                <a:latin typeface="Arial"/>
                <a:cs typeface="Arial"/>
              </a:rPr>
              <a:t>Geocoded data was made available </a:t>
            </a:r>
            <a:r>
              <a:rPr sz="1600" spc="-5" dirty="0">
                <a:latin typeface="Arial"/>
                <a:cs typeface="Arial"/>
              </a:rPr>
              <a:t>to</a:t>
            </a:r>
            <a:r>
              <a:rPr sz="1600" spc="40" dirty="0">
                <a:latin typeface="Arial"/>
                <a:cs typeface="Arial"/>
              </a:rPr>
              <a:t> </a:t>
            </a:r>
            <a:r>
              <a:rPr sz="1600" spc="-10" dirty="0">
                <a:latin typeface="Arial"/>
                <a:cs typeface="Arial"/>
              </a:rPr>
              <a:t>States</a:t>
            </a:r>
            <a:endParaRPr sz="1600">
              <a:latin typeface="Arial"/>
              <a:cs typeface="Arial"/>
            </a:endParaRPr>
          </a:p>
          <a:p>
            <a:pPr marL="345440" indent="-332740">
              <a:lnSpc>
                <a:spcPct val="100000"/>
              </a:lnSpc>
              <a:spcBef>
                <a:spcPts val="985"/>
              </a:spcBef>
              <a:buChar char="●"/>
              <a:tabLst>
                <a:tab pos="345440" algn="l"/>
                <a:tab pos="346075" algn="l"/>
              </a:tabLst>
            </a:pPr>
            <a:r>
              <a:rPr sz="1600" spc="-10" dirty="0">
                <a:latin typeface="Arial"/>
                <a:cs typeface="Arial"/>
              </a:rPr>
              <a:t>Life expectancy estimates and life tables </a:t>
            </a:r>
            <a:r>
              <a:rPr sz="1600" spc="-5" dirty="0">
                <a:latin typeface="Arial"/>
                <a:cs typeface="Arial"/>
              </a:rPr>
              <a:t>- </a:t>
            </a:r>
            <a:r>
              <a:rPr sz="1600" spc="-10" dirty="0">
                <a:latin typeface="Arial"/>
                <a:cs typeface="Arial"/>
              </a:rPr>
              <a:t>release </a:t>
            </a:r>
            <a:r>
              <a:rPr sz="1600" spc="-5" dirty="0">
                <a:latin typeface="Arial"/>
                <a:cs typeface="Arial"/>
              </a:rPr>
              <a:t>set for</a:t>
            </a:r>
            <a:r>
              <a:rPr sz="1600" spc="130" dirty="0">
                <a:latin typeface="Arial"/>
                <a:cs typeface="Arial"/>
              </a:rPr>
              <a:t> </a:t>
            </a:r>
            <a:r>
              <a:rPr sz="1600" spc="-10" dirty="0">
                <a:latin typeface="Arial"/>
                <a:cs typeface="Arial"/>
              </a:rPr>
              <a:t>September10</a:t>
            </a:r>
            <a:endParaRPr sz="1600">
              <a:latin typeface="Arial"/>
              <a:cs typeface="Arial"/>
            </a:endParaRPr>
          </a:p>
        </p:txBody>
      </p:sp>
      <p:sp>
        <p:nvSpPr>
          <p:cNvPr id="4" name="object 4"/>
          <p:cNvSpPr/>
          <p:nvPr/>
        </p:nvSpPr>
        <p:spPr>
          <a:xfrm>
            <a:off x="1932406" y="2738691"/>
            <a:ext cx="5238651" cy="225221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0" rIns="0" bIns="0" rtlCol="0">
            <a:spAutoFit/>
          </a:bodyPr>
          <a:lstStyle/>
          <a:p>
            <a:pPr marL="12700">
              <a:lnSpc>
                <a:spcPct val="100000"/>
              </a:lnSpc>
            </a:pPr>
            <a:r>
              <a:rPr spc="-5" dirty="0"/>
              <a:t>Early</a:t>
            </a:r>
            <a:r>
              <a:rPr spc="-95" dirty="0"/>
              <a:t> </a:t>
            </a:r>
            <a:r>
              <a:rPr spc="-15" dirty="0"/>
              <a:t>July</a:t>
            </a:r>
          </a:p>
          <a:p>
            <a:pPr marL="12700" marR="5080">
              <a:lnSpc>
                <a:spcPct val="114999"/>
              </a:lnSpc>
              <a:spcBef>
                <a:spcPts val="1630"/>
              </a:spcBef>
            </a:pPr>
            <a:r>
              <a:rPr b="0" spc="-5" dirty="0">
                <a:solidFill>
                  <a:srgbClr val="000000"/>
                </a:solidFill>
                <a:latin typeface="Arial"/>
                <a:cs typeface="Arial"/>
              </a:rPr>
              <a:t>Embargoed </a:t>
            </a:r>
            <a:r>
              <a:rPr b="0" dirty="0">
                <a:solidFill>
                  <a:srgbClr val="000000"/>
                </a:solidFill>
                <a:latin typeface="Arial"/>
                <a:cs typeface="Arial"/>
              </a:rPr>
              <a:t>USALEEP </a:t>
            </a:r>
            <a:r>
              <a:rPr b="0" spc="-5" dirty="0">
                <a:solidFill>
                  <a:srgbClr val="000000"/>
                </a:solidFill>
                <a:latin typeface="Arial"/>
                <a:cs typeface="Arial"/>
              </a:rPr>
              <a:t>estimates </a:t>
            </a:r>
            <a:r>
              <a:rPr b="0" spc="-15" dirty="0">
                <a:solidFill>
                  <a:srgbClr val="000000"/>
                </a:solidFill>
                <a:latin typeface="Arial"/>
                <a:cs typeface="Arial"/>
              </a:rPr>
              <a:t>and  </a:t>
            </a:r>
            <a:r>
              <a:rPr b="0" spc="-5" dirty="0">
                <a:solidFill>
                  <a:srgbClr val="000000"/>
                </a:solidFill>
                <a:latin typeface="Arial"/>
                <a:cs typeface="Arial"/>
              </a:rPr>
              <a:t>geocoded </a:t>
            </a:r>
            <a:r>
              <a:rPr b="0" spc="-10" dirty="0">
                <a:solidFill>
                  <a:srgbClr val="000000"/>
                </a:solidFill>
                <a:latin typeface="Arial"/>
                <a:cs typeface="Arial"/>
              </a:rPr>
              <a:t>data </a:t>
            </a:r>
            <a:r>
              <a:rPr b="0" dirty="0">
                <a:solidFill>
                  <a:srgbClr val="000000"/>
                </a:solidFill>
                <a:latin typeface="Arial"/>
                <a:cs typeface="Arial"/>
              </a:rPr>
              <a:t>made </a:t>
            </a:r>
            <a:r>
              <a:rPr b="0" spc="-5" dirty="0">
                <a:solidFill>
                  <a:srgbClr val="000000"/>
                </a:solidFill>
                <a:latin typeface="Arial"/>
                <a:cs typeface="Arial"/>
              </a:rPr>
              <a:t>available to  </a:t>
            </a:r>
            <a:r>
              <a:rPr b="0" spc="-10" dirty="0">
                <a:solidFill>
                  <a:srgbClr val="000000"/>
                </a:solidFill>
                <a:latin typeface="Arial"/>
                <a:cs typeface="Arial"/>
              </a:rPr>
              <a:t>Vital </a:t>
            </a:r>
            <a:r>
              <a:rPr b="0" dirty="0">
                <a:solidFill>
                  <a:srgbClr val="000000"/>
                </a:solidFill>
                <a:latin typeface="Arial"/>
                <a:cs typeface="Arial"/>
              </a:rPr>
              <a:t>Records</a:t>
            </a:r>
            <a:r>
              <a:rPr b="0" spc="-45" dirty="0">
                <a:solidFill>
                  <a:srgbClr val="000000"/>
                </a:solidFill>
                <a:latin typeface="Arial"/>
                <a:cs typeface="Arial"/>
              </a:rPr>
              <a:t> </a:t>
            </a:r>
            <a:r>
              <a:rPr b="0" spc="-5" dirty="0">
                <a:solidFill>
                  <a:srgbClr val="000000"/>
                </a:solidFill>
                <a:latin typeface="Arial"/>
                <a:cs typeface="Arial"/>
              </a:rPr>
              <a:t>Offices</a:t>
            </a:r>
          </a:p>
          <a:p>
            <a:pPr>
              <a:lnSpc>
                <a:spcPct val="100000"/>
              </a:lnSpc>
              <a:spcBef>
                <a:spcPts val="20"/>
              </a:spcBef>
            </a:pPr>
            <a:endParaRPr sz="1650">
              <a:latin typeface="Times New Roman"/>
              <a:cs typeface="Times New Roman"/>
            </a:endParaRPr>
          </a:p>
          <a:p>
            <a:pPr marL="12700">
              <a:lnSpc>
                <a:spcPct val="100000"/>
              </a:lnSpc>
            </a:pPr>
            <a:r>
              <a:rPr spc="-15" dirty="0"/>
              <a:t>July </a:t>
            </a:r>
            <a:r>
              <a:rPr spc="-10" dirty="0"/>
              <a:t>18, </a:t>
            </a:r>
            <a:r>
              <a:rPr spc="-15" dirty="0"/>
              <a:t>2018</a:t>
            </a:r>
          </a:p>
          <a:p>
            <a:pPr marL="12700" marR="156210">
              <a:lnSpc>
                <a:spcPct val="114999"/>
              </a:lnSpc>
              <a:spcBef>
                <a:spcPts val="1595"/>
              </a:spcBef>
            </a:pPr>
            <a:r>
              <a:rPr b="0" dirty="0">
                <a:solidFill>
                  <a:srgbClr val="000000"/>
                </a:solidFill>
                <a:latin typeface="Arial"/>
                <a:cs typeface="Arial"/>
              </a:rPr>
              <a:t>Webinar </a:t>
            </a:r>
            <a:r>
              <a:rPr b="0" spc="-5" dirty="0">
                <a:solidFill>
                  <a:srgbClr val="000000"/>
                </a:solidFill>
                <a:latin typeface="Arial"/>
                <a:cs typeface="Arial"/>
              </a:rPr>
              <a:t>on </a:t>
            </a:r>
            <a:r>
              <a:rPr b="0" spc="-10" dirty="0">
                <a:solidFill>
                  <a:srgbClr val="000000"/>
                </a:solidFill>
                <a:latin typeface="Arial"/>
                <a:cs typeface="Arial"/>
              </a:rPr>
              <a:t>Life </a:t>
            </a:r>
            <a:r>
              <a:rPr b="0" dirty="0">
                <a:solidFill>
                  <a:srgbClr val="000000"/>
                </a:solidFill>
                <a:latin typeface="Arial"/>
                <a:cs typeface="Arial"/>
              </a:rPr>
              <a:t>Expectancy </a:t>
            </a:r>
            <a:r>
              <a:rPr b="0" spc="-5" dirty="0">
                <a:solidFill>
                  <a:srgbClr val="000000"/>
                </a:solidFill>
                <a:latin typeface="Arial"/>
                <a:cs typeface="Arial"/>
              </a:rPr>
              <a:t>at</a:t>
            </a:r>
            <a:r>
              <a:rPr b="0" spc="-95" dirty="0">
                <a:solidFill>
                  <a:srgbClr val="000000"/>
                </a:solidFill>
                <a:latin typeface="Arial"/>
                <a:cs typeface="Arial"/>
              </a:rPr>
              <a:t> </a:t>
            </a:r>
            <a:r>
              <a:rPr b="0" spc="-5" dirty="0">
                <a:solidFill>
                  <a:srgbClr val="000000"/>
                </a:solidFill>
                <a:latin typeface="Arial"/>
                <a:cs typeface="Arial"/>
              </a:rPr>
              <a:t>Birth  </a:t>
            </a:r>
            <a:r>
              <a:rPr b="0" spc="-10" dirty="0">
                <a:solidFill>
                  <a:srgbClr val="000000"/>
                </a:solidFill>
                <a:latin typeface="Arial"/>
                <a:cs typeface="Arial"/>
              </a:rPr>
              <a:t>Methodology</a:t>
            </a:r>
          </a:p>
        </p:txBody>
      </p:sp>
      <p:sp>
        <p:nvSpPr>
          <p:cNvPr id="3" name="object 3"/>
          <p:cNvSpPr txBox="1"/>
          <p:nvPr/>
        </p:nvSpPr>
        <p:spPr>
          <a:xfrm>
            <a:off x="4910982" y="1407410"/>
            <a:ext cx="3475990" cy="2159635"/>
          </a:xfrm>
          <a:prstGeom prst="rect">
            <a:avLst/>
          </a:prstGeom>
        </p:spPr>
        <p:txBody>
          <a:bodyPr vert="horz" wrap="square" lIns="0" tIns="0" rIns="0" bIns="0" rtlCol="0">
            <a:spAutoFit/>
          </a:bodyPr>
          <a:lstStyle/>
          <a:p>
            <a:pPr marL="12700">
              <a:lnSpc>
                <a:spcPct val="100000"/>
              </a:lnSpc>
            </a:pPr>
            <a:r>
              <a:rPr sz="1800" b="1" spc="-15" dirty="0">
                <a:solidFill>
                  <a:srgbClr val="555CA7"/>
                </a:solidFill>
                <a:latin typeface="Arial"/>
                <a:cs typeface="Arial"/>
              </a:rPr>
              <a:t>July </a:t>
            </a:r>
            <a:r>
              <a:rPr sz="1800" b="1" spc="-10" dirty="0">
                <a:solidFill>
                  <a:srgbClr val="555CA7"/>
                </a:solidFill>
                <a:latin typeface="Arial"/>
                <a:cs typeface="Arial"/>
              </a:rPr>
              <a:t>24, </a:t>
            </a:r>
            <a:r>
              <a:rPr sz="1800" b="1" spc="-15" dirty="0">
                <a:solidFill>
                  <a:srgbClr val="555CA7"/>
                </a:solidFill>
                <a:latin typeface="Arial"/>
                <a:cs typeface="Arial"/>
              </a:rPr>
              <a:t>2018</a:t>
            </a:r>
            <a:endParaRPr sz="1800">
              <a:latin typeface="Arial"/>
              <a:cs typeface="Arial"/>
            </a:endParaRPr>
          </a:p>
          <a:p>
            <a:pPr marL="12700" marR="5080">
              <a:lnSpc>
                <a:spcPct val="114999"/>
              </a:lnSpc>
              <a:spcBef>
                <a:spcPts val="1595"/>
              </a:spcBef>
            </a:pPr>
            <a:r>
              <a:rPr sz="1800" spc="-5" dirty="0">
                <a:latin typeface="Arial"/>
                <a:cs typeface="Arial"/>
              </a:rPr>
              <a:t>Communications </a:t>
            </a:r>
            <a:r>
              <a:rPr sz="1800" dirty="0">
                <a:latin typeface="Arial"/>
                <a:cs typeface="Arial"/>
              </a:rPr>
              <a:t>Webinar </a:t>
            </a:r>
            <a:r>
              <a:rPr sz="1800" spc="-5" dirty="0">
                <a:latin typeface="Arial"/>
                <a:cs typeface="Arial"/>
              </a:rPr>
              <a:t>for </a:t>
            </a:r>
            <a:r>
              <a:rPr sz="1800" spc="-10" dirty="0">
                <a:latin typeface="Arial"/>
                <a:cs typeface="Arial"/>
              </a:rPr>
              <a:t>Vital  </a:t>
            </a:r>
            <a:r>
              <a:rPr sz="1800" dirty="0">
                <a:latin typeface="Arial"/>
                <a:cs typeface="Arial"/>
              </a:rPr>
              <a:t>Records</a:t>
            </a:r>
            <a:r>
              <a:rPr sz="1800" spc="-100" dirty="0">
                <a:latin typeface="Arial"/>
                <a:cs typeface="Arial"/>
              </a:rPr>
              <a:t> </a:t>
            </a:r>
            <a:r>
              <a:rPr sz="1800" spc="-5" dirty="0">
                <a:latin typeface="Arial"/>
                <a:cs typeface="Arial"/>
              </a:rPr>
              <a:t>Offices</a:t>
            </a:r>
            <a:endParaRPr sz="1800">
              <a:latin typeface="Arial"/>
              <a:cs typeface="Arial"/>
            </a:endParaRPr>
          </a:p>
          <a:p>
            <a:pPr>
              <a:lnSpc>
                <a:spcPct val="100000"/>
              </a:lnSpc>
              <a:spcBef>
                <a:spcPts val="20"/>
              </a:spcBef>
            </a:pPr>
            <a:endParaRPr sz="1650">
              <a:latin typeface="Times New Roman"/>
              <a:cs typeface="Times New Roman"/>
            </a:endParaRPr>
          </a:p>
          <a:p>
            <a:pPr marL="12700">
              <a:lnSpc>
                <a:spcPct val="100000"/>
              </a:lnSpc>
            </a:pPr>
            <a:r>
              <a:rPr sz="1800" b="1" spc="5" dirty="0">
                <a:solidFill>
                  <a:srgbClr val="555CA7"/>
                </a:solidFill>
                <a:latin typeface="Arial"/>
                <a:cs typeface="Arial"/>
              </a:rPr>
              <a:t>Mid </a:t>
            </a:r>
            <a:r>
              <a:rPr sz="1800" b="1" dirty="0">
                <a:solidFill>
                  <a:srgbClr val="555CA7"/>
                </a:solidFill>
                <a:latin typeface="Arial"/>
                <a:cs typeface="Arial"/>
              </a:rPr>
              <a:t>-</a:t>
            </a:r>
            <a:r>
              <a:rPr sz="1800" b="1" spc="-120" dirty="0">
                <a:solidFill>
                  <a:srgbClr val="555CA7"/>
                </a:solidFill>
                <a:latin typeface="Arial"/>
                <a:cs typeface="Arial"/>
              </a:rPr>
              <a:t> </a:t>
            </a:r>
            <a:r>
              <a:rPr sz="1800" b="1" spc="-25" dirty="0">
                <a:solidFill>
                  <a:srgbClr val="555CA7"/>
                </a:solidFill>
                <a:latin typeface="Arial"/>
                <a:cs typeface="Arial"/>
              </a:rPr>
              <a:t>August</a:t>
            </a:r>
            <a:endParaRPr sz="1800">
              <a:latin typeface="Arial"/>
              <a:cs typeface="Arial"/>
            </a:endParaRPr>
          </a:p>
          <a:p>
            <a:pPr>
              <a:lnSpc>
                <a:spcPct val="100000"/>
              </a:lnSpc>
              <a:spcBef>
                <a:spcPts val="20"/>
              </a:spcBef>
            </a:pPr>
            <a:endParaRPr sz="1650">
              <a:latin typeface="Times New Roman"/>
              <a:cs typeface="Times New Roman"/>
            </a:endParaRPr>
          </a:p>
          <a:p>
            <a:pPr marL="12700">
              <a:lnSpc>
                <a:spcPct val="100000"/>
              </a:lnSpc>
            </a:pPr>
            <a:r>
              <a:rPr sz="1800" dirty="0">
                <a:latin typeface="Arial"/>
                <a:cs typeface="Arial"/>
              </a:rPr>
              <a:t>USALEEP </a:t>
            </a:r>
            <a:r>
              <a:rPr sz="1800" spc="-5" dirty="0">
                <a:latin typeface="Arial"/>
                <a:cs typeface="Arial"/>
              </a:rPr>
              <a:t>Estimates</a:t>
            </a:r>
            <a:r>
              <a:rPr sz="1800" spc="-85" dirty="0">
                <a:latin typeface="Arial"/>
                <a:cs typeface="Arial"/>
              </a:rPr>
              <a:t> </a:t>
            </a:r>
            <a:r>
              <a:rPr sz="1800" spc="-5" dirty="0">
                <a:latin typeface="Arial"/>
                <a:cs typeface="Arial"/>
              </a:rPr>
              <a:t>Launch</a:t>
            </a:r>
            <a:endParaRPr sz="1800">
              <a:latin typeface="Arial"/>
              <a:cs typeface="Arial"/>
            </a:endParaRPr>
          </a:p>
        </p:txBody>
      </p:sp>
      <p:sp>
        <p:nvSpPr>
          <p:cNvPr id="4" name="object 4"/>
          <p:cNvSpPr txBox="1">
            <a:spLocks noGrp="1"/>
          </p:cNvSpPr>
          <p:nvPr>
            <p:ph type="title"/>
          </p:nvPr>
        </p:nvSpPr>
        <p:spPr>
          <a:xfrm>
            <a:off x="390424" y="544959"/>
            <a:ext cx="7742555" cy="850265"/>
          </a:xfrm>
          <a:prstGeom prst="rect">
            <a:avLst/>
          </a:prstGeom>
        </p:spPr>
        <p:txBody>
          <a:bodyPr vert="horz" wrap="square" lIns="0" tIns="0" rIns="0" bIns="0" rtlCol="0">
            <a:spAutoFit/>
          </a:bodyPr>
          <a:lstStyle/>
          <a:p>
            <a:pPr marL="12700" marR="5080">
              <a:lnSpc>
                <a:spcPts val="3329"/>
              </a:lnSpc>
            </a:pPr>
            <a:r>
              <a:rPr dirty="0">
                <a:solidFill>
                  <a:srgbClr val="DD503E"/>
                </a:solidFill>
              </a:rPr>
              <a:t>TENTATIVE </a:t>
            </a:r>
            <a:r>
              <a:rPr spc="-10" dirty="0">
                <a:solidFill>
                  <a:srgbClr val="DD503E"/>
                </a:solidFill>
              </a:rPr>
              <a:t>RELEASE DATES </a:t>
            </a:r>
            <a:r>
              <a:rPr spc="-30" dirty="0">
                <a:solidFill>
                  <a:srgbClr val="DD503E"/>
                </a:solidFill>
              </a:rPr>
              <a:t>AND </a:t>
            </a:r>
            <a:r>
              <a:rPr spc="-10" dirty="0">
                <a:solidFill>
                  <a:srgbClr val="DD503E"/>
                </a:solidFill>
              </a:rPr>
              <a:t>WEBINAR  DATES</a:t>
            </a:r>
          </a:p>
        </p:txBody>
      </p:sp>
      <p:sp>
        <p:nvSpPr>
          <p:cNvPr id="5" name="object 5"/>
          <p:cNvSpPr/>
          <p:nvPr/>
        </p:nvSpPr>
        <p:spPr>
          <a:xfrm>
            <a:off x="4112547" y="4382809"/>
            <a:ext cx="4662087" cy="7612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017949" y="4373803"/>
            <a:ext cx="432434" cy="756920"/>
          </a:xfrm>
          <a:custGeom>
            <a:avLst/>
            <a:gdLst/>
            <a:ahLst/>
            <a:cxnLst/>
            <a:rect l="l" t="t" r="r" b="b"/>
            <a:pathLst>
              <a:path w="432435" h="756920">
                <a:moveTo>
                  <a:pt x="0" y="0"/>
                </a:moveTo>
                <a:lnTo>
                  <a:pt x="432422" y="0"/>
                </a:lnTo>
                <a:lnTo>
                  <a:pt x="432422" y="756742"/>
                </a:lnTo>
                <a:lnTo>
                  <a:pt x="0" y="756742"/>
                </a:lnTo>
                <a:lnTo>
                  <a:pt x="0" y="0"/>
                </a:lnTo>
                <a:close/>
              </a:path>
            </a:pathLst>
          </a:custGeom>
          <a:solidFill>
            <a:srgbClr val="FFFFFF"/>
          </a:solidFill>
        </p:spPr>
        <p:txBody>
          <a:bodyPr wrap="square" lIns="0" tIns="0" rIns="0" bIns="0" rtlCol="0"/>
          <a:lstStyle/>
          <a:p>
            <a:endParaRPr/>
          </a:p>
        </p:txBody>
      </p:sp>
      <p:sp>
        <p:nvSpPr>
          <p:cNvPr id="7" name="object 7"/>
          <p:cNvSpPr/>
          <p:nvPr/>
        </p:nvSpPr>
        <p:spPr>
          <a:xfrm>
            <a:off x="4017949" y="4373803"/>
            <a:ext cx="432434" cy="756920"/>
          </a:xfrm>
          <a:custGeom>
            <a:avLst/>
            <a:gdLst/>
            <a:ahLst/>
            <a:cxnLst/>
            <a:rect l="l" t="t" r="r" b="b"/>
            <a:pathLst>
              <a:path w="432435" h="756920">
                <a:moveTo>
                  <a:pt x="0" y="0"/>
                </a:moveTo>
                <a:lnTo>
                  <a:pt x="432422" y="0"/>
                </a:lnTo>
                <a:lnTo>
                  <a:pt x="432422" y="756742"/>
                </a:lnTo>
                <a:lnTo>
                  <a:pt x="0" y="756742"/>
                </a:lnTo>
                <a:lnTo>
                  <a:pt x="0" y="0"/>
                </a:lnTo>
                <a:close/>
              </a:path>
            </a:pathLst>
          </a:custGeom>
          <a:ln w="9004">
            <a:solidFill>
              <a:srgbClr val="FFFFFF"/>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921" y="351461"/>
            <a:ext cx="7857490" cy="382905"/>
          </a:xfrm>
          <a:prstGeom prst="rect">
            <a:avLst/>
          </a:prstGeom>
        </p:spPr>
        <p:txBody>
          <a:bodyPr vert="horz" wrap="square" lIns="0" tIns="0" rIns="0" bIns="0" rtlCol="0">
            <a:spAutoFit/>
          </a:bodyPr>
          <a:lstStyle/>
          <a:p>
            <a:pPr marL="12700">
              <a:lnSpc>
                <a:spcPct val="100000"/>
              </a:lnSpc>
            </a:pPr>
            <a:r>
              <a:rPr sz="2400" spc="10" dirty="0">
                <a:solidFill>
                  <a:srgbClr val="FFFFFF"/>
                </a:solidFill>
              </a:rPr>
              <a:t>Thoughts</a:t>
            </a:r>
            <a:r>
              <a:rPr sz="2400" spc="-135" dirty="0">
                <a:solidFill>
                  <a:srgbClr val="FFFFFF"/>
                </a:solidFill>
              </a:rPr>
              <a:t> </a:t>
            </a:r>
            <a:r>
              <a:rPr sz="2400" spc="15" dirty="0">
                <a:solidFill>
                  <a:srgbClr val="FFFFFF"/>
                </a:solidFill>
              </a:rPr>
              <a:t>on</a:t>
            </a:r>
            <a:r>
              <a:rPr sz="2400" spc="-55" dirty="0">
                <a:solidFill>
                  <a:srgbClr val="FFFFFF"/>
                </a:solidFill>
              </a:rPr>
              <a:t> </a:t>
            </a:r>
            <a:r>
              <a:rPr sz="2400" spc="5" dirty="0">
                <a:solidFill>
                  <a:srgbClr val="FFFFFF"/>
                </a:solidFill>
              </a:rPr>
              <a:t>Maximizing</a:t>
            </a:r>
            <a:r>
              <a:rPr sz="2400" spc="-90" dirty="0">
                <a:solidFill>
                  <a:srgbClr val="FFFFFF"/>
                </a:solidFill>
              </a:rPr>
              <a:t> </a:t>
            </a:r>
            <a:r>
              <a:rPr sz="2400" spc="5" dirty="0">
                <a:solidFill>
                  <a:srgbClr val="FFFFFF"/>
                </a:solidFill>
              </a:rPr>
              <a:t>State</a:t>
            </a:r>
            <a:r>
              <a:rPr sz="2400" spc="-65" dirty="0">
                <a:solidFill>
                  <a:srgbClr val="FFFFFF"/>
                </a:solidFill>
              </a:rPr>
              <a:t> </a:t>
            </a:r>
            <a:r>
              <a:rPr sz="2400" spc="10" dirty="0">
                <a:solidFill>
                  <a:srgbClr val="FFFFFF"/>
                </a:solidFill>
              </a:rPr>
              <a:t>Response</a:t>
            </a:r>
            <a:r>
              <a:rPr sz="2400" spc="-135" dirty="0">
                <a:solidFill>
                  <a:srgbClr val="FFFFFF"/>
                </a:solidFill>
              </a:rPr>
              <a:t> </a:t>
            </a:r>
            <a:r>
              <a:rPr sz="2400" spc="10" dirty="0">
                <a:solidFill>
                  <a:srgbClr val="FFFFFF"/>
                </a:solidFill>
              </a:rPr>
              <a:t>to</a:t>
            </a:r>
            <a:r>
              <a:rPr sz="2400" spc="-20" dirty="0">
                <a:solidFill>
                  <a:srgbClr val="FFFFFF"/>
                </a:solidFill>
              </a:rPr>
              <a:t> </a:t>
            </a:r>
            <a:r>
              <a:rPr sz="2400" spc="-10" dirty="0">
                <a:solidFill>
                  <a:srgbClr val="FFFFFF"/>
                </a:solidFill>
              </a:rPr>
              <a:t>USALEEP</a:t>
            </a:r>
            <a:endParaRPr sz="2400"/>
          </a:p>
        </p:txBody>
      </p:sp>
      <p:sp>
        <p:nvSpPr>
          <p:cNvPr id="3" name="object 3"/>
          <p:cNvSpPr txBox="1"/>
          <p:nvPr/>
        </p:nvSpPr>
        <p:spPr>
          <a:xfrm>
            <a:off x="2359025" y="1583260"/>
            <a:ext cx="3827779" cy="1826895"/>
          </a:xfrm>
          <a:prstGeom prst="rect">
            <a:avLst/>
          </a:prstGeom>
        </p:spPr>
        <p:txBody>
          <a:bodyPr vert="horz" wrap="square" lIns="0" tIns="0" rIns="0" bIns="0" rtlCol="0">
            <a:spAutoFit/>
          </a:bodyPr>
          <a:lstStyle/>
          <a:p>
            <a:pPr marL="12700" marR="5080">
              <a:lnSpc>
                <a:spcPct val="165800"/>
              </a:lnSpc>
            </a:pPr>
            <a:r>
              <a:rPr sz="1800" b="1" spc="-25" dirty="0">
                <a:solidFill>
                  <a:srgbClr val="06080A"/>
                </a:solidFill>
                <a:latin typeface="Arial"/>
                <a:cs typeface="Arial"/>
              </a:rPr>
              <a:t>Who </a:t>
            </a:r>
            <a:r>
              <a:rPr sz="1800" b="1" spc="-20" dirty="0">
                <a:solidFill>
                  <a:srgbClr val="06080A"/>
                </a:solidFill>
                <a:latin typeface="Arial"/>
                <a:cs typeface="Arial"/>
              </a:rPr>
              <a:t>should </a:t>
            </a:r>
            <a:r>
              <a:rPr sz="1800" b="1" spc="-15" dirty="0">
                <a:solidFill>
                  <a:srgbClr val="06080A"/>
                </a:solidFill>
                <a:latin typeface="Arial"/>
                <a:cs typeface="Arial"/>
              </a:rPr>
              <a:t>know </a:t>
            </a:r>
            <a:r>
              <a:rPr sz="1800" b="1" spc="-20" dirty="0">
                <a:solidFill>
                  <a:srgbClr val="06080A"/>
                </a:solidFill>
                <a:latin typeface="Arial"/>
                <a:cs typeface="Arial"/>
              </a:rPr>
              <a:t>what </a:t>
            </a:r>
            <a:r>
              <a:rPr sz="1800" b="1" spc="-5" dirty="0">
                <a:solidFill>
                  <a:srgbClr val="06080A"/>
                </a:solidFill>
                <a:latin typeface="Arial"/>
                <a:cs typeface="Arial"/>
              </a:rPr>
              <a:t>is </a:t>
            </a:r>
            <a:r>
              <a:rPr sz="1800" b="1" spc="-15" dirty="0">
                <a:solidFill>
                  <a:srgbClr val="06080A"/>
                </a:solidFill>
                <a:latin typeface="Arial"/>
                <a:cs typeface="Arial"/>
              </a:rPr>
              <a:t>coming?  </a:t>
            </a:r>
            <a:r>
              <a:rPr sz="1800" b="1" spc="-25" dirty="0">
                <a:solidFill>
                  <a:srgbClr val="06080A"/>
                </a:solidFill>
                <a:latin typeface="Arial"/>
                <a:cs typeface="Arial"/>
              </a:rPr>
              <a:t>What </a:t>
            </a:r>
            <a:r>
              <a:rPr sz="1800" b="1" dirty="0">
                <a:solidFill>
                  <a:srgbClr val="06080A"/>
                </a:solidFill>
                <a:latin typeface="Arial"/>
                <a:cs typeface="Arial"/>
              </a:rPr>
              <a:t>do </a:t>
            </a:r>
            <a:r>
              <a:rPr sz="1800" b="1" spc="-15" dirty="0">
                <a:solidFill>
                  <a:srgbClr val="06080A"/>
                </a:solidFill>
                <a:latin typeface="Arial"/>
                <a:cs typeface="Arial"/>
              </a:rPr>
              <a:t>they need </a:t>
            </a:r>
            <a:r>
              <a:rPr sz="1800" b="1" dirty="0">
                <a:solidFill>
                  <a:srgbClr val="06080A"/>
                </a:solidFill>
                <a:latin typeface="Arial"/>
                <a:cs typeface="Arial"/>
              </a:rPr>
              <a:t>to</a:t>
            </a:r>
            <a:r>
              <a:rPr sz="1800" b="1" spc="130" dirty="0">
                <a:solidFill>
                  <a:srgbClr val="06080A"/>
                </a:solidFill>
                <a:latin typeface="Arial"/>
                <a:cs typeface="Arial"/>
              </a:rPr>
              <a:t> </a:t>
            </a:r>
            <a:r>
              <a:rPr sz="1800" b="1" spc="-10" dirty="0">
                <a:solidFill>
                  <a:srgbClr val="06080A"/>
                </a:solidFill>
                <a:latin typeface="Arial"/>
                <a:cs typeface="Arial"/>
              </a:rPr>
              <a:t>hear?</a:t>
            </a:r>
            <a:endParaRPr sz="1800">
              <a:latin typeface="Arial"/>
              <a:cs typeface="Arial"/>
            </a:endParaRPr>
          </a:p>
          <a:p>
            <a:pPr marL="12700" marR="851535">
              <a:lnSpc>
                <a:spcPct val="164200"/>
              </a:lnSpc>
            </a:pPr>
            <a:r>
              <a:rPr sz="1800" b="1" spc="-25" dirty="0">
                <a:solidFill>
                  <a:srgbClr val="06080A"/>
                </a:solidFill>
                <a:latin typeface="Arial"/>
                <a:cs typeface="Arial"/>
              </a:rPr>
              <a:t>What </a:t>
            </a:r>
            <a:r>
              <a:rPr sz="1800" b="1" spc="-15" dirty="0">
                <a:solidFill>
                  <a:srgbClr val="06080A"/>
                </a:solidFill>
                <a:latin typeface="Arial"/>
                <a:cs typeface="Arial"/>
              </a:rPr>
              <a:t>needs </a:t>
            </a:r>
            <a:r>
              <a:rPr sz="1800" b="1" dirty="0">
                <a:solidFill>
                  <a:srgbClr val="06080A"/>
                </a:solidFill>
                <a:latin typeface="Arial"/>
                <a:cs typeface="Arial"/>
              </a:rPr>
              <a:t>to be </a:t>
            </a:r>
            <a:r>
              <a:rPr sz="1800" b="1" spc="-10" dirty="0">
                <a:solidFill>
                  <a:srgbClr val="06080A"/>
                </a:solidFill>
                <a:latin typeface="Arial"/>
                <a:cs typeface="Arial"/>
              </a:rPr>
              <a:t>decided?  </a:t>
            </a:r>
            <a:r>
              <a:rPr sz="1800" b="1" dirty="0">
                <a:solidFill>
                  <a:srgbClr val="06080A"/>
                </a:solidFill>
                <a:latin typeface="Arial"/>
                <a:cs typeface="Arial"/>
              </a:rPr>
              <a:t>Can </a:t>
            </a:r>
            <a:r>
              <a:rPr sz="1800" b="1" spc="5" dirty="0">
                <a:solidFill>
                  <a:srgbClr val="06080A"/>
                </a:solidFill>
                <a:latin typeface="Arial"/>
                <a:cs typeface="Arial"/>
              </a:rPr>
              <a:t>you </a:t>
            </a:r>
            <a:r>
              <a:rPr sz="1800" b="1" spc="-5" dirty="0">
                <a:solidFill>
                  <a:srgbClr val="06080A"/>
                </a:solidFill>
                <a:latin typeface="Arial"/>
                <a:cs typeface="Arial"/>
              </a:rPr>
              <a:t>track</a:t>
            </a:r>
            <a:r>
              <a:rPr sz="1800" b="1" spc="-90" dirty="0">
                <a:solidFill>
                  <a:srgbClr val="06080A"/>
                </a:solidFill>
                <a:latin typeface="Arial"/>
                <a:cs typeface="Arial"/>
              </a:rPr>
              <a:t> </a:t>
            </a:r>
            <a:r>
              <a:rPr sz="1800" b="1" spc="-20" dirty="0">
                <a:solidFill>
                  <a:srgbClr val="06080A"/>
                </a:solidFill>
                <a:latin typeface="Arial"/>
                <a:cs typeface="Arial"/>
              </a:rPr>
              <a:t>change?</a:t>
            </a:r>
            <a:endParaRPr sz="1800">
              <a:latin typeface="Arial"/>
              <a:cs typeface="Arial"/>
            </a:endParaRPr>
          </a:p>
        </p:txBody>
      </p:sp>
      <p:sp>
        <p:nvSpPr>
          <p:cNvPr id="4" name="object 4"/>
          <p:cNvSpPr txBox="1"/>
          <p:nvPr/>
        </p:nvSpPr>
        <p:spPr>
          <a:xfrm>
            <a:off x="444515" y="4722962"/>
            <a:ext cx="151765" cy="144780"/>
          </a:xfrm>
          <a:prstGeom prst="rect">
            <a:avLst/>
          </a:prstGeom>
        </p:spPr>
        <p:txBody>
          <a:bodyPr vert="horz" wrap="square" lIns="0" tIns="0" rIns="0" bIns="0" rtlCol="0">
            <a:spAutoFit/>
          </a:bodyPr>
          <a:lstStyle/>
          <a:p>
            <a:pPr marL="12700">
              <a:lnSpc>
                <a:spcPct val="100000"/>
              </a:lnSpc>
            </a:pPr>
            <a:r>
              <a:rPr sz="850" spc="20" dirty="0">
                <a:solidFill>
                  <a:srgbClr val="06080A"/>
                </a:solidFill>
                <a:latin typeface="Arial"/>
                <a:cs typeface="Arial"/>
              </a:rPr>
              <a:t>14</a:t>
            </a:r>
            <a:endParaRPr sz="85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2190</Words>
  <Application>Microsoft Office PowerPoint</Application>
  <PresentationFormat>Custom</PresentationFormat>
  <Paragraphs>407</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Courier New</vt:lpstr>
      <vt:lpstr>Times New Roman</vt:lpstr>
      <vt:lpstr>Office Theme</vt:lpstr>
      <vt:lpstr>PowerPoint Presentation</vt:lpstr>
      <vt:lpstr>PowerPoint Presentation</vt:lpstr>
      <vt:lpstr>About this Project</vt:lpstr>
      <vt:lpstr>Project Objectives</vt:lpstr>
      <vt:lpstr>Data Sharing Agreements</vt:lpstr>
      <vt:lpstr>Geocoding</vt:lpstr>
      <vt:lpstr>Release of Geocoded Data/Estimates</vt:lpstr>
      <vt:lpstr>TENTATIVE RELEASE DATES AND WEBINAR  DATES</vt:lpstr>
      <vt:lpstr>Thoughts on Maximizing State Response to USALEEP</vt:lpstr>
      <vt:lpstr>Who Should Know</vt:lpstr>
      <vt:lpstr>Michigan’s Local Health  Departments</vt:lpstr>
      <vt:lpstr>A local health department shall: (summarized from Michigan Public Health Code)</vt:lpstr>
      <vt:lpstr>Local Health Connections</vt:lpstr>
      <vt:lpstr>What do they need to hear</vt:lpstr>
      <vt:lpstr>Project Background</vt:lpstr>
      <vt:lpstr>Project Strengths</vt:lpstr>
      <vt:lpstr>PowerPoint Presentation</vt:lpstr>
      <vt:lpstr>We Can’t Change What We Can’t  Measure</vt:lpstr>
      <vt:lpstr>Current Situation</vt:lpstr>
      <vt:lpstr>Currently, health data are available at  the county level</vt:lpstr>
      <vt:lpstr>PowerPoint Presentation</vt:lpstr>
      <vt:lpstr>PowerPoint Presentation</vt:lpstr>
      <vt:lpstr>PowerPoint Presentation</vt:lpstr>
      <vt:lpstr>What will this project mean for states?</vt:lpstr>
      <vt:lpstr>Project Significance</vt:lpstr>
      <vt:lpstr>Spark Thinking on Use</vt:lpstr>
      <vt:lpstr>Data and Methodological Challenges</vt:lpstr>
      <vt:lpstr>Data and Methodological Challenges</vt:lpstr>
      <vt:lpstr>Geographic distribution of geocode quality,  mortality data 2010-2015</vt:lpstr>
      <vt:lpstr>Methodological Strategy</vt:lpstr>
      <vt:lpstr>PowerPoint Presentation</vt:lpstr>
      <vt:lpstr>SAVE THE DATES!</vt:lpstr>
      <vt:lpstr>Roll out and Follow Up</vt:lpstr>
      <vt:lpstr>Communications Objectives</vt:lpstr>
      <vt:lpstr>USALEEP Tool Kit  http://usaleep.nptoolkit.org/</vt:lpstr>
      <vt:lpstr>    Many factors affect health, such as opportunities for  quality education, good jobs, safe neighborhoods,  affordable housing, reliable public transportation, and  access to health care, social services, healthy food, and  child care.</vt:lpstr>
      <vt:lpstr>PowerPoint Presentation</vt:lpstr>
      <vt:lpstr>PowerPoint Presentation</vt:lpstr>
      <vt:lpstr>Ideas for Using the Data</vt:lpstr>
      <vt:lpstr>Ideas for Using the Data,</vt:lpstr>
      <vt:lpstr>Track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Training</dc:title>
  <dc:creator>Shae Sutton</dc:creator>
  <cp:lastModifiedBy>Greg Crawford</cp:lastModifiedBy>
  <cp:revision>2</cp:revision>
  <dcterms:created xsi:type="dcterms:W3CDTF">2018-08-30T10:23:22Z</dcterms:created>
  <dcterms:modified xsi:type="dcterms:W3CDTF">2018-08-30T21:19:15Z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2018-07-10T00:00:00Z</vt:filetime>
  </property>
  <property fmtid="{D5CDD505-2E9C-101B-9397-08002B2CF9AE}" pid="3" name="Creator">
    <vt:lpwstr>Acrobat PDFMaker 11 for PowerPoint</vt:lpwstr>
  </property>
  <property fmtid="{D5CDD505-2E9C-101B-9397-08002B2CF9AE}" pid="4" name="LastSaved">
    <vt:filetime>2018-08-30T00:00:00Z</vt:filetime>
  </property>
</Properties>
</file>